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6.svg" ContentType="image/svg+xml"/>
  <Override PartName="/ppt/media/image2.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0" r:id="rId3"/>
    <p:sldId id="271" r:id="rId4"/>
    <p:sldId id="268" r:id="rId5"/>
    <p:sldId id="272" r:id="rId6"/>
    <p:sldId id="278" r:id="rId7"/>
    <p:sldId id="265" r:id="rId8"/>
    <p:sldId id="261" r:id="rId9"/>
    <p:sldId id="263" r:id="rId10"/>
    <p:sldId id="266" r:id="rId11"/>
    <p:sldId id="267" r:id="rId12"/>
    <p:sldId id="264" r:id="rId13"/>
    <p:sldId id="301" r:id="rId14"/>
    <p:sldId id="273" r:id="rId15"/>
    <p:sldId id="279" r:id="rId16"/>
    <p:sldId id="280" r:id="rId17"/>
    <p:sldId id="281" r:id="rId18"/>
    <p:sldId id="269" r:id="rId19"/>
    <p:sldId id="288" r:id="rId20"/>
    <p:sldId id="289" r:id="rId21"/>
    <p:sldId id="290" r:id="rId22"/>
    <p:sldId id="282" r:id="rId23"/>
    <p:sldId id="291" r:id="rId24"/>
    <p:sldId id="292" r:id="rId25"/>
    <p:sldId id="293" r:id="rId26"/>
    <p:sldId id="283" r:id="rId27"/>
    <p:sldId id="294" r:id="rId28"/>
    <p:sldId id="296" r:id="rId29"/>
    <p:sldId id="297" r:id="rId30"/>
    <p:sldId id="284" r:id="rId31"/>
    <p:sldId id="298" r:id="rId32"/>
    <p:sldId id="299" r:id="rId33"/>
    <p:sldId id="300" r:id="rId34"/>
    <p:sldId id="285" r:id="rId35"/>
    <p:sldId id="302" r:id="rId36"/>
    <p:sldId id="303" r:id="rId37"/>
    <p:sldId id="304" r:id="rId38"/>
    <p:sldId id="286" r:id="rId39"/>
    <p:sldId id="305" r:id="rId40"/>
    <p:sldId id="306" r:id="rId41"/>
    <p:sldId id="307" r:id="rId42"/>
    <p:sldId id="287" r:id="rId43"/>
    <p:sldId id="308" r:id="rId44"/>
    <p:sldId id="309" r:id="rId45"/>
    <p:sldId id="310" r:id="rId46"/>
    <p:sldId id="335" r:id="rId47"/>
    <p:sldId id="336" r:id="rId48"/>
    <p:sldId id="337" r:id="rId49"/>
    <p:sldId id="338" r:id="rId50"/>
    <p:sldId id="339" r:id="rId51"/>
    <p:sldId id="277" r:id="rId52"/>
  </p:sldIdLst>
  <p:sldSz cx="18288000" cy="10287000"/>
  <p:notesSz cx="6858000" cy="9144000"/>
  <p:embeddedFontLst>
    <p:embeddedFont>
      <p:font typeface="SimSun" panose="02010600030101010101" pitchFamily="2" charset="-122"/>
      <p:regular r:id="rId56"/>
    </p:embeddedFont>
    <p:embeddedFont>
      <p:font typeface="Bara TH" panose="02000000000000000000"/>
      <p:regular r:id="rId57"/>
    </p:embeddedFont>
    <p:embeddedFont>
      <p:font typeface="Livvic"/>
      <p:regular r:id="rId58"/>
      <p:bold r:id="rId59"/>
      <p:italic r:id="rId60"/>
      <p:boldItalic r:id="rId61"/>
    </p:embeddedFont>
    <p:embeddedFont>
      <p:font typeface="Bara TH" panose="02000000000000000000" charset="0"/>
      <p:regular r:id="rId62"/>
    </p:embeddedFont>
    <p:embeddedFont>
      <p:font typeface="Calibri" panose="020F0502020204030204"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64" d="100"/>
          <a:sy n="64" d="100"/>
        </p:scale>
        <p:origin x="10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6" Type="http://schemas.openxmlformats.org/officeDocument/2006/relationships/font" Target="fonts/font11.fntdata"/><Relationship Id="rId65" Type="http://schemas.openxmlformats.org/officeDocument/2006/relationships/font" Target="fonts/font10.fntdata"/><Relationship Id="rId64" Type="http://schemas.openxmlformats.org/officeDocument/2006/relationships/font" Target="fonts/font9.fntdata"/><Relationship Id="rId63" Type="http://schemas.openxmlformats.org/officeDocument/2006/relationships/font" Target="fonts/font8.fntdata"/><Relationship Id="rId62" Type="http://schemas.openxmlformats.org/officeDocument/2006/relationships/font" Target="fonts/font7.fntdata"/><Relationship Id="rId61" Type="http://schemas.openxmlformats.org/officeDocument/2006/relationships/font" Target="fonts/font6.fntdata"/><Relationship Id="rId60" Type="http://schemas.openxmlformats.org/officeDocument/2006/relationships/font" Target="fonts/font5.fntdata"/><Relationship Id="rId6" Type="http://schemas.openxmlformats.org/officeDocument/2006/relationships/slide" Target="slides/slide4.xml"/><Relationship Id="rId59" Type="http://schemas.openxmlformats.org/officeDocument/2006/relationships/font" Target="fonts/font4.fntdata"/><Relationship Id="rId58" Type="http://schemas.openxmlformats.org/officeDocument/2006/relationships/font" Target="fonts/font3.fntdata"/><Relationship Id="rId57" Type="http://schemas.openxmlformats.org/officeDocument/2006/relationships/font" Target="fonts/font2.fntdata"/><Relationship Id="rId56" Type="http://schemas.openxmlformats.org/officeDocument/2006/relationships/font" Target="fonts/font1.fntdata"/><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3.png"/><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3.png"/><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0.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sv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3.png"/><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3.png"/><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2.sv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2.sv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4.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E2E6"/>
        </a:solidFill>
        <a:effectLst/>
      </p:bgPr>
    </p:bg>
    <p:spTree>
      <p:nvGrpSpPr>
        <p:cNvPr id="1" name=""/>
        <p:cNvGrpSpPr/>
        <p:nvPr/>
      </p:nvGrpSpPr>
      <p:grpSpPr>
        <a:xfrm>
          <a:off x="0" y="0"/>
          <a:ext cx="0" cy="0"/>
          <a:chOff x="0" y="0"/>
          <a:chExt cx="0" cy="0"/>
        </a:xfrm>
      </p:grpSpPr>
      <p:sp>
        <p:nvSpPr>
          <p:cNvPr id="2" name="Freeform 2"/>
          <p:cNvSpPr/>
          <p:nvPr/>
        </p:nvSpPr>
        <p:spPr>
          <a:xfrm rot="10451478">
            <a:off x="1728997" y="491974"/>
            <a:ext cx="14830005" cy="9732191"/>
          </a:xfrm>
          <a:custGeom>
            <a:avLst/>
            <a:gdLst/>
            <a:ahLst/>
            <a:cxnLst/>
            <a:rect l="l" t="t" r="r" b="b"/>
            <a:pathLst>
              <a:path w="14830005" h="9732191">
                <a:moveTo>
                  <a:pt x="0" y="0"/>
                </a:moveTo>
                <a:lnTo>
                  <a:pt x="14830006" y="0"/>
                </a:lnTo>
                <a:lnTo>
                  <a:pt x="14830006" y="9732191"/>
                </a:lnTo>
                <a:lnTo>
                  <a:pt x="0" y="973219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063862" y="-64869"/>
            <a:ext cx="2384859" cy="2430429"/>
          </a:xfrm>
          <a:custGeom>
            <a:avLst/>
            <a:gdLst/>
            <a:ahLst/>
            <a:cxnLst/>
            <a:rect l="l" t="t" r="r" b="b"/>
            <a:pathLst>
              <a:path w="2384859" h="2430429">
                <a:moveTo>
                  <a:pt x="0" y="0"/>
                </a:moveTo>
                <a:lnTo>
                  <a:pt x="2384859" y="0"/>
                </a:lnTo>
                <a:lnTo>
                  <a:pt x="2384859" y="2430429"/>
                </a:lnTo>
                <a:lnTo>
                  <a:pt x="0" y="2430429"/>
                </a:lnTo>
                <a:lnTo>
                  <a:pt x="0" y="0"/>
                </a:lnTo>
                <a:close/>
              </a:path>
            </a:pathLst>
          </a:custGeom>
          <a:blipFill>
            <a:blip r:embed="rId3"/>
            <a:stretch>
              <a:fillRect/>
            </a:stretch>
          </a:blipFill>
        </p:spPr>
      </p:sp>
      <p:sp>
        <p:nvSpPr>
          <p:cNvPr id="4" name="Freeform 4"/>
          <p:cNvSpPr/>
          <p:nvPr/>
        </p:nvSpPr>
        <p:spPr>
          <a:xfrm rot="-2331782">
            <a:off x="2205168" y="206897"/>
            <a:ext cx="1542783" cy="1572263"/>
          </a:xfrm>
          <a:custGeom>
            <a:avLst/>
            <a:gdLst/>
            <a:ahLst/>
            <a:cxnLst/>
            <a:rect l="l" t="t" r="r" b="b"/>
            <a:pathLst>
              <a:path w="1542783" h="1572263">
                <a:moveTo>
                  <a:pt x="0" y="0"/>
                </a:moveTo>
                <a:lnTo>
                  <a:pt x="1542782" y="0"/>
                </a:lnTo>
                <a:lnTo>
                  <a:pt x="1542782" y="1572262"/>
                </a:lnTo>
                <a:lnTo>
                  <a:pt x="0" y="1572262"/>
                </a:lnTo>
                <a:lnTo>
                  <a:pt x="0" y="0"/>
                </a:lnTo>
                <a:close/>
              </a:path>
            </a:pathLst>
          </a:custGeom>
          <a:blipFill>
            <a:blip r:embed="rId3"/>
            <a:stretch>
              <a:fillRect/>
            </a:stretch>
          </a:blipFill>
        </p:spPr>
      </p:sp>
      <p:sp>
        <p:nvSpPr>
          <p:cNvPr id="5" name="Freeform 5"/>
          <p:cNvSpPr/>
          <p:nvPr/>
        </p:nvSpPr>
        <p:spPr>
          <a:xfrm rot="-2331782">
            <a:off x="41150" y="480040"/>
            <a:ext cx="2156412" cy="2197617"/>
          </a:xfrm>
          <a:custGeom>
            <a:avLst/>
            <a:gdLst/>
            <a:ahLst/>
            <a:cxnLst/>
            <a:rect l="l" t="t" r="r" b="b"/>
            <a:pathLst>
              <a:path w="2156412" h="2197617">
                <a:moveTo>
                  <a:pt x="0" y="0"/>
                </a:moveTo>
                <a:lnTo>
                  <a:pt x="2156411" y="0"/>
                </a:lnTo>
                <a:lnTo>
                  <a:pt x="2156411" y="2197617"/>
                </a:lnTo>
                <a:lnTo>
                  <a:pt x="0" y="2197617"/>
                </a:lnTo>
                <a:lnTo>
                  <a:pt x="0" y="0"/>
                </a:lnTo>
                <a:close/>
              </a:path>
            </a:pathLst>
          </a:custGeom>
          <a:blipFill>
            <a:blip r:embed="rId3"/>
            <a:stretch>
              <a:fillRect/>
            </a:stretch>
          </a:blipFill>
        </p:spPr>
      </p:sp>
      <p:sp>
        <p:nvSpPr>
          <p:cNvPr id="6" name="Freeform 6"/>
          <p:cNvSpPr/>
          <p:nvPr/>
        </p:nvSpPr>
        <p:spPr>
          <a:xfrm>
            <a:off x="440869" y="3590002"/>
            <a:ext cx="587831" cy="587096"/>
          </a:xfrm>
          <a:custGeom>
            <a:avLst/>
            <a:gdLst/>
            <a:ahLst/>
            <a:cxnLst/>
            <a:rect l="l" t="t" r="r" b="b"/>
            <a:pathLst>
              <a:path w="587831" h="587096">
                <a:moveTo>
                  <a:pt x="0" y="0"/>
                </a:moveTo>
                <a:lnTo>
                  <a:pt x="587831" y="0"/>
                </a:lnTo>
                <a:lnTo>
                  <a:pt x="587831" y="587096"/>
                </a:lnTo>
                <a:lnTo>
                  <a:pt x="0" y="587096"/>
                </a:lnTo>
                <a:lnTo>
                  <a:pt x="0" y="0"/>
                </a:lnTo>
                <a:close/>
              </a:path>
            </a:pathLst>
          </a:custGeom>
          <a:blipFill>
            <a:blip r:embed="rId4"/>
            <a:stretch>
              <a:fillRect/>
            </a:stretch>
          </a:blipFill>
        </p:spPr>
      </p:sp>
      <p:sp>
        <p:nvSpPr>
          <p:cNvPr id="7" name="Freeform 7"/>
          <p:cNvSpPr/>
          <p:nvPr/>
        </p:nvSpPr>
        <p:spPr>
          <a:xfrm>
            <a:off x="440869" y="5143500"/>
            <a:ext cx="3960697" cy="4786341"/>
          </a:xfrm>
          <a:custGeom>
            <a:avLst/>
            <a:gdLst/>
            <a:ahLst/>
            <a:cxnLst/>
            <a:rect l="l" t="t" r="r" b="b"/>
            <a:pathLst>
              <a:path w="3960697" h="4786341">
                <a:moveTo>
                  <a:pt x="0" y="0"/>
                </a:moveTo>
                <a:lnTo>
                  <a:pt x="3960697" y="0"/>
                </a:lnTo>
                <a:lnTo>
                  <a:pt x="3960697" y="4786341"/>
                </a:lnTo>
                <a:lnTo>
                  <a:pt x="0" y="4786341"/>
                </a:lnTo>
                <a:lnTo>
                  <a:pt x="0" y="0"/>
                </a:lnTo>
                <a:close/>
              </a:path>
            </a:pathLst>
          </a:custGeom>
          <a:blipFill>
            <a:blip r:embed="rId5"/>
            <a:stretch>
              <a:fillRect/>
            </a:stretch>
          </a:blipFill>
        </p:spPr>
      </p:sp>
      <p:sp>
        <p:nvSpPr>
          <p:cNvPr id="8" name="Freeform 8"/>
          <p:cNvSpPr/>
          <p:nvPr/>
        </p:nvSpPr>
        <p:spPr>
          <a:xfrm>
            <a:off x="8073172" y="2051065"/>
            <a:ext cx="1533792" cy="857006"/>
          </a:xfrm>
          <a:custGeom>
            <a:avLst/>
            <a:gdLst/>
            <a:ahLst/>
            <a:cxnLst/>
            <a:rect l="l" t="t" r="r" b="b"/>
            <a:pathLst>
              <a:path w="1533792" h="857006">
                <a:moveTo>
                  <a:pt x="0" y="0"/>
                </a:moveTo>
                <a:lnTo>
                  <a:pt x="1533793" y="0"/>
                </a:lnTo>
                <a:lnTo>
                  <a:pt x="1533793" y="857006"/>
                </a:lnTo>
                <a:lnTo>
                  <a:pt x="0" y="8570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38909">
            <a:off x="7053328" y="7944960"/>
            <a:ext cx="1350547" cy="1348859"/>
          </a:xfrm>
          <a:custGeom>
            <a:avLst/>
            <a:gdLst/>
            <a:ahLst/>
            <a:cxnLst/>
            <a:rect l="l" t="t" r="r" b="b"/>
            <a:pathLst>
              <a:path w="1350547" h="1348859">
                <a:moveTo>
                  <a:pt x="0" y="0"/>
                </a:moveTo>
                <a:lnTo>
                  <a:pt x="1350547" y="0"/>
                </a:lnTo>
                <a:lnTo>
                  <a:pt x="1350547" y="1348859"/>
                </a:lnTo>
                <a:lnTo>
                  <a:pt x="0" y="1348859"/>
                </a:lnTo>
                <a:lnTo>
                  <a:pt x="0" y="0"/>
                </a:lnTo>
                <a:close/>
              </a:path>
            </a:pathLst>
          </a:custGeom>
          <a:blipFill>
            <a:blip r:embed="rId8"/>
            <a:stretch>
              <a:fillRect/>
            </a:stretch>
          </a:blipFill>
        </p:spPr>
      </p:sp>
      <p:sp>
        <p:nvSpPr>
          <p:cNvPr id="10" name="Freeform 10"/>
          <p:cNvSpPr/>
          <p:nvPr/>
        </p:nvSpPr>
        <p:spPr>
          <a:xfrm flipH="1">
            <a:off x="14439774" y="2605700"/>
            <a:ext cx="5417864" cy="7409044"/>
          </a:xfrm>
          <a:custGeom>
            <a:avLst/>
            <a:gdLst/>
            <a:ahLst/>
            <a:cxnLst/>
            <a:rect l="l" t="t" r="r" b="b"/>
            <a:pathLst>
              <a:path w="5417864" h="7409044">
                <a:moveTo>
                  <a:pt x="5417863" y="0"/>
                </a:moveTo>
                <a:lnTo>
                  <a:pt x="0" y="0"/>
                </a:lnTo>
                <a:lnTo>
                  <a:pt x="0" y="7409045"/>
                </a:lnTo>
                <a:lnTo>
                  <a:pt x="5417863" y="7409045"/>
                </a:lnTo>
                <a:lnTo>
                  <a:pt x="5417863" y="0"/>
                </a:lnTo>
                <a:close/>
              </a:path>
            </a:pathLst>
          </a:custGeom>
          <a:blipFill>
            <a:blip r:embed="rId9"/>
            <a:stretch>
              <a:fillRect/>
            </a:stretch>
          </a:blipFill>
        </p:spPr>
      </p:sp>
      <p:sp>
        <p:nvSpPr>
          <p:cNvPr id="11" name="Freeform 11"/>
          <p:cNvSpPr/>
          <p:nvPr/>
        </p:nvSpPr>
        <p:spPr>
          <a:xfrm rot="421683">
            <a:off x="9031255" y="8323048"/>
            <a:ext cx="1605384" cy="1601370"/>
          </a:xfrm>
          <a:custGeom>
            <a:avLst/>
            <a:gdLst/>
            <a:ahLst/>
            <a:cxnLst/>
            <a:rect l="l" t="t" r="r" b="b"/>
            <a:pathLst>
              <a:path w="1605384" h="1601370">
                <a:moveTo>
                  <a:pt x="0" y="0"/>
                </a:moveTo>
                <a:lnTo>
                  <a:pt x="1605384" y="0"/>
                </a:lnTo>
                <a:lnTo>
                  <a:pt x="1605384" y="1601370"/>
                </a:lnTo>
                <a:lnTo>
                  <a:pt x="0" y="1601370"/>
                </a:lnTo>
                <a:lnTo>
                  <a:pt x="0" y="0"/>
                </a:lnTo>
                <a:close/>
              </a:path>
            </a:pathLst>
          </a:custGeom>
          <a:blipFill>
            <a:blip r:embed="rId10"/>
            <a:stretch>
              <a:fillRect/>
            </a:stretch>
          </a:blipFill>
        </p:spPr>
      </p:sp>
      <p:sp>
        <p:nvSpPr>
          <p:cNvPr id="12" name="TextBox 12"/>
          <p:cNvSpPr txBox="1"/>
          <p:nvPr/>
        </p:nvSpPr>
        <p:spPr>
          <a:xfrm>
            <a:off x="4149534" y="3534721"/>
            <a:ext cx="9988930" cy="1737335"/>
          </a:xfrm>
          <a:prstGeom prst="rect">
            <a:avLst/>
          </a:prstGeom>
        </p:spPr>
        <p:txBody>
          <a:bodyPr lIns="0" tIns="0" rIns="0" bIns="0" rtlCol="0" anchor="t">
            <a:spAutoFit/>
          </a:bodyPr>
          <a:lstStyle/>
          <a:p>
            <a:pPr algn="ctr">
              <a:lnSpc>
                <a:spcPts val="14520"/>
              </a:lnSpc>
            </a:pPr>
            <a:r>
              <a:rPr lang="en-US" sz="10370" dirty="0">
                <a:solidFill>
                  <a:srgbClr val="2B5796"/>
                </a:solidFill>
                <a:latin typeface="Bara TH" panose="02000000000000000000"/>
                <a:ea typeface="Bara TH" panose="02000000000000000000"/>
                <a:cs typeface="Bara TH" panose="02000000000000000000"/>
                <a:sym typeface="Bara TH" panose="02000000000000000000"/>
              </a:rPr>
              <a:t>READING </a:t>
            </a:r>
            <a:endParaRPr lang="en-US" sz="10370" dirty="0">
              <a:solidFill>
                <a:srgbClr val="2B5796"/>
              </a:solidFill>
              <a:latin typeface="Bara TH" panose="02000000000000000000"/>
              <a:ea typeface="Bara TH" panose="02000000000000000000"/>
              <a:cs typeface="Bara TH" panose="02000000000000000000"/>
              <a:sym typeface="Bara TH" panose="02000000000000000000"/>
            </a:endParaRPr>
          </a:p>
        </p:txBody>
      </p:sp>
      <p:sp>
        <p:nvSpPr>
          <p:cNvPr id="13" name="TextBox 13"/>
          <p:cNvSpPr txBox="1"/>
          <p:nvPr/>
        </p:nvSpPr>
        <p:spPr>
          <a:xfrm>
            <a:off x="4401566" y="5494195"/>
            <a:ext cx="10062179" cy="1483355"/>
          </a:xfrm>
          <a:prstGeom prst="rect">
            <a:avLst/>
          </a:prstGeom>
        </p:spPr>
        <p:txBody>
          <a:bodyPr wrap="square" lIns="0" tIns="0" rIns="0" bIns="0" rtlCol="0" anchor="t">
            <a:spAutoFit/>
          </a:bodyPr>
          <a:lstStyle/>
          <a:p>
            <a:pPr algn="ctr">
              <a:lnSpc>
                <a:spcPts val="11275"/>
              </a:lnSpc>
            </a:pPr>
            <a:r>
              <a:rPr lang="en-US" sz="12000" dirty="0">
                <a:solidFill>
                  <a:srgbClr val="00857D"/>
                </a:solidFill>
                <a:latin typeface="Bara TH" panose="02000000000000000000"/>
                <a:ea typeface="Bara TH" panose="02000000000000000000"/>
                <a:cs typeface="Bara TH" panose="02000000000000000000"/>
                <a:sym typeface="Bara TH" panose="02000000000000000000"/>
              </a:rPr>
              <a:t>COMPREHENSION</a:t>
            </a:r>
            <a:endParaRPr lang="en-US" sz="12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16" name="Freeform 16"/>
          <p:cNvSpPr/>
          <p:nvPr/>
        </p:nvSpPr>
        <p:spPr>
          <a:xfrm>
            <a:off x="17994084" y="509041"/>
            <a:ext cx="587831" cy="587096"/>
          </a:xfrm>
          <a:custGeom>
            <a:avLst/>
            <a:gdLst/>
            <a:ahLst/>
            <a:cxnLst/>
            <a:rect l="l" t="t" r="r" b="b"/>
            <a:pathLst>
              <a:path w="587831" h="587096">
                <a:moveTo>
                  <a:pt x="0" y="0"/>
                </a:moveTo>
                <a:lnTo>
                  <a:pt x="587832" y="0"/>
                </a:lnTo>
                <a:lnTo>
                  <a:pt x="587832" y="587097"/>
                </a:lnTo>
                <a:lnTo>
                  <a:pt x="0" y="587097"/>
                </a:lnTo>
                <a:lnTo>
                  <a:pt x="0" y="0"/>
                </a:lnTo>
                <a:close/>
              </a:path>
            </a:pathLst>
          </a:custGeom>
          <a:blipFill>
            <a:blip r:embed="rId4"/>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5" name="Freeform 2"/>
          <p:cNvSpPr/>
          <p:nvPr/>
        </p:nvSpPr>
        <p:spPr>
          <a:xfrm rot="10451478">
            <a:off x="35011" y="-33167"/>
            <a:ext cx="17746802" cy="10903312"/>
          </a:xfrm>
          <a:custGeom>
            <a:avLst/>
            <a:gdLst/>
            <a:ahLst/>
            <a:cxnLst/>
            <a:rect l="l" t="t" r="r" b="b"/>
            <a:pathLst>
              <a:path w="14830005" h="9732191">
                <a:moveTo>
                  <a:pt x="0" y="0"/>
                </a:moveTo>
                <a:lnTo>
                  <a:pt x="14830006" y="0"/>
                </a:lnTo>
                <a:lnTo>
                  <a:pt x="14830006" y="9732191"/>
                </a:lnTo>
                <a:lnTo>
                  <a:pt x="0" y="973219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 name="TextBox 2"/>
          <p:cNvSpPr txBox="1"/>
          <p:nvPr/>
        </p:nvSpPr>
        <p:spPr>
          <a:xfrm>
            <a:off x="8723547" y="2092865"/>
            <a:ext cx="7670260" cy="1203325"/>
          </a:xfrm>
          <a:prstGeom prst="rect">
            <a:avLst/>
          </a:prstGeom>
        </p:spPr>
        <p:txBody>
          <a:bodyPr lIns="0" tIns="0" rIns="0" bIns="0" rtlCol="0" anchor="t">
            <a:spAutoFit/>
          </a:bodyPr>
          <a:lstStyle/>
          <a:p>
            <a:pPr algn="l">
              <a:lnSpc>
                <a:spcPts val="9800"/>
              </a:lnSpc>
              <a:spcBef>
                <a:spcPct val="0"/>
              </a:spcBef>
            </a:pPr>
            <a:r>
              <a:rPr lang="en-US" sz="7000" dirty="0">
                <a:solidFill>
                  <a:srgbClr val="404181"/>
                </a:solidFill>
                <a:latin typeface="Bara TH" panose="02000000000000000000" charset="0"/>
                <a:ea typeface="Lazydog"/>
                <a:cs typeface="Bara TH" panose="02000000000000000000" charset="0"/>
                <a:sym typeface="Lazydog"/>
              </a:rPr>
              <a:t>INFERRING</a:t>
            </a:r>
            <a:endParaRPr lang="en-US" sz="7000" dirty="0">
              <a:solidFill>
                <a:srgbClr val="404181"/>
              </a:solidFill>
              <a:latin typeface="Bara TH" panose="02000000000000000000" charset="0"/>
              <a:ea typeface="Lazydog"/>
              <a:cs typeface="Bara TH" panose="02000000000000000000" charset="0"/>
              <a:sym typeface="Lazydog"/>
            </a:endParaRPr>
          </a:p>
        </p:txBody>
      </p:sp>
      <p:sp>
        <p:nvSpPr>
          <p:cNvPr id="3" name="TextBox 3"/>
          <p:cNvSpPr txBox="1"/>
          <p:nvPr/>
        </p:nvSpPr>
        <p:spPr>
          <a:xfrm>
            <a:off x="5214296" y="3542687"/>
            <a:ext cx="13345807" cy="2650341"/>
          </a:xfrm>
          <a:prstGeom prst="rect">
            <a:avLst/>
          </a:prstGeom>
        </p:spPr>
        <p:txBody>
          <a:bodyPr wrap="square" lIns="0" tIns="0" rIns="0" bIns="0" rtlCol="0" anchor="t">
            <a:spAutoFit/>
          </a:bodyPr>
          <a:lstStyle/>
          <a:p>
            <a:pPr algn="l">
              <a:lnSpc>
                <a:spcPts val="4200"/>
              </a:lnSpc>
            </a:pPr>
            <a:r>
              <a:rPr lang="en-US" sz="3000" dirty="0">
                <a:solidFill>
                  <a:srgbClr val="404181"/>
                </a:solidFill>
                <a:latin typeface="Livvic"/>
                <a:ea typeface="Livvic"/>
                <a:cs typeface="Livvic"/>
                <a:sym typeface="Livvic"/>
              </a:rPr>
              <a:t>This technique is about reading between the lines.</a:t>
            </a:r>
            <a:endParaRPr lang="en-US" sz="3000" dirty="0">
              <a:solidFill>
                <a:srgbClr val="404181"/>
              </a:solidFill>
              <a:latin typeface="Livvic"/>
              <a:ea typeface="Livvic"/>
              <a:cs typeface="Livvic"/>
              <a:sym typeface="Livvic"/>
            </a:endParaRPr>
          </a:p>
          <a:p>
            <a:pPr algn="l">
              <a:lnSpc>
                <a:spcPts val="4200"/>
              </a:lnSpc>
            </a:pPr>
            <a:endParaRPr lang="en-US" sz="3000" dirty="0">
              <a:solidFill>
                <a:srgbClr val="404181"/>
              </a:solidFill>
              <a:latin typeface="Livvic"/>
              <a:ea typeface="Livvic"/>
              <a:cs typeface="Livvic"/>
              <a:sym typeface="Livvic"/>
            </a:endParaRPr>
          </a:p>
          <a:p>
            <a:pPr algn="l">
              <a:lnSpc>
                <a:spcPts val="4200"/>
              </a:lnSpc>
              <a:spcBef>
                <a:spcPct val="0"/>
              </a:spcBef>
            </a:pPr>
            <a:r>
              <a:rPr lang="en-US" sz="3000" dirty="0">
                <a:solidFill>
                  <a:srgbClr val="404181"/>
                </a:solidFill>
                <a:latin typeface="Livvic"/>
                <a:ea typeface="Livvic"/>
                <a:cs typeface="Livvic"/>
                <a:sym typeface="Livvic"/>
              </a:rPr>
              <a:t>It requires readers to use implicit information in the text along with prior knowledge to draw conclusions, understand characters' motivations, and grasp the underlying themes and messages of the text.</a:t>
            </a:r>
            <a:endParaRPr lang="en-US" sz="3000" dirty="0">
              <a:solidFill>
                <a:srgbClr val="404181"/>
              </a:solidFill>
              <a:latin typeface="Livvic"/>
              <a:ea typeface="Livvic"/>
              <a:cs typeface="Livvic"/>
              <a:sym typeface="Livvic"/>
            </a:endParaRPr>
          </a:p>
        </p:txBody>
      </p:sp>
      <p:sp>
        <p:nvSpPr>
          <p:cNvPr id="4" name="Freeform 4"/>
          <p:cNvSpPr/>
          <p:nvPr/>
        </p:nvSpPr>
        <p:spPr>
          <a:xfrm>
            <a:off x="457200" y="1790700"/>
            <a:ext cx="5029200" cy="6555465"/>
          </a:xfrm>
          <a:custGeom>
            <a:avLst/>
            <a:gdLst/>
            <a:ahLst/>
            <a:cxnLst/>
            <a:rect l="l" t="t" r="r" b="b"/>
            <a:pathLst>
              <a:path w="6586458" h="6405330">
                <a:moveTo>
                  <a:pt x="0" y="0"/>
                </a:moveTo>
                <a:lnTo>
                  <a:pt x="6586457" y="0"/>
                </a:lnTo>
                <a:lnTo>
                  <a:pt x="6586457" y="6405330"/>
                </a:lnTo>
                <a:lnTo>
                  <a:pt x="0" y="6405330"/>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5" name="Freeform 2"/>
          <p:cNvSpPr/>
          <p:nvPr/>
        </p:nvSpPr>
        <p:spPr>
          <a:xfrm rot="10451478">
            <a:off x="-241465" y="-693870"/>
            <a:ext cx="17724944" cy="11185756"/>
          </a:xfrm>
          <a:custGeom>
            <a:avLst/>
            <a:gdLst/>
            <a:ahLst/>
            <a:cxnLst/>
            <a:rect l="l" t="t" r="r" b="b"/>
            <a:pathLst>
              <a:path w="14830005" h="9732191">
                <a:moveTo>
                  <a:pt x="0" y="0"/>
                </a:moveTo>
                <a:lnTo>
                  <a:pt x="14830006" y="0"/>
                </a:lnTo>
                <a:lnTo>
                  <a:pt x="14830006" y="9732191"/>
                </a:lnTo>
                <a:lnTo>
                  <a:pt x="0" y="9732191"/>
                </a:lnTo>
                <a:lnTo>
                  <a:pt x="0" y="0"/>
                </a:lnTo>
                <a:close/>
              </a:path>
            </a:pathLst>
          </a:custGeom>
          <a:blipFill>
            <a:blip r:embed="rId1"/>
            <a:stretch>
              <a:fillRect/>
            </a:stretch>
          </a:blipFill>
        </p:spPr>
      </p:sp>
      <p:sp>
        <p:nvSpPr>
          <p:cNvPr id="2" name="TextBox 2"/>
          <p:cNvSpPr txBox="1"/>
          <p:nvPr/>
        </p:nvSpPr>
        <p:spPr>
          <a:xfrm>
            <a:off x="2857500" y="2124447"/>
            <a:ext cx="7670260" cy="1203325"/>
          </a:xfrm>
          <a:prstGeom prst="rect">
            <a:avLst/>
          </a:prstGeom>
        </p:spPr>
        <p:txBody>
          <a:bodyPr lIns="0" tIns="0" rIns="0" bIns="0" rtlCol="0" anchor="t">
            <a:spAutoFit/>
          </a:bodyPr>
          <a:lstStyle/>
          <a:p>
            <a:pPr algn="l">
              <a:lnSpc>
                <a:spcPts val="9800"/>
              </a:lnSpc>
              <a:spcBef>
                <a:spcPct val="0"/>
              </a:spcBef>
            </a:pPr>
            <a:r>
              <a:rPr lang="en-US" sz="7000" dirty="0">
                <a:solidFill>
                  <a:srgbClr val="404181"/>
                </a:solidFill>
                <a:latin typeface="Bara TH" panose="02000000000000000000" charset="0"/>
                <a:ea typeface="Lazydog"/>
                <a:cs typeface="Bara TH" panose="02000000000000000000" charset="0"/>
                <a:sym typeface="Lazydog"/>
              </a:rPr>
              <a:t>SUMMARISING</a:t>
            </a:r>
            <a:endParaRPr lang="en-US" sz="7000" dirty="0">
              <a:solidFill>
                <a:srgbClr val="404181"/>
              </a:solidFill>
              <a:latin typeface="Bara TH" panose="02000000000000000000" charset="0"/>
              <a:ea typeface="Lazydog"/>
              <a:cs typeface="Bara TH" panose="02000000000000000000" charset="0"/>
              <a:sym typeface="Lazydog"/>
            </a:endParaRPr>
          </a:p>
        </p:txBody>
      </p:sp>
      <p:sp>
        <p:nvSpPr>
          <p:cNvPr id="3" name="TextBox 3"/>
          <p:cNvSpPr txBox="1"/>
          <p:nvPr/>
        </p:nvSpPr>
        <p:spPr>
          <a:xfrm>
            <a:off x="457200" y="3927560"/>
            <a:ext cx="12470860" cy="3188950"/>
          </a:xfrm>
          <a:prstGeom prst="rect">
            <a:avLst/>
          </a:prstGeom>
        </p:spPr>
        <p:txBody>
          <a:bodyPr wrap="square" lIns="0" tIns="0" rIns="0" bIns="0" rtlCol="0" anchor="t">
            <a:spAutoFit/>
          </a:bodyPr>
          <a:lstStyle/>
          <a:p>
            <a:pPr algn="l">
              <a:lnSpc>
                <a:spcPts val="4200"/>
              </a:lnSpc>
            </a:pPr>
            <a:r>
              <a:rPr lang="en-US" sz="3000" dirty="0">
                <a:solidFill>
                  <a:srgbClr val="404181"/>
                </a:solidFill>
                <a:latin typeface="Livvic"/>
                <a:ea typeface="Livvic"/>
                <a:cs typeface="Livvic"/>
                <a:sym typeface="Livvic"/>
              </a:rPr>
              <a:t>This technique is about finding the main ideas and important details in a text and making a short summary of them.</a:t>
            </a:r>
            <a:endParaRPr lang="en-US" sz="3000" dirty="0">
              <a:solidFill>
                <a:srgbClr val="404181"/>
              </a:solidFill>
              <a:latin typeface="Livvic"/>
              <a:ea typeface="Livvic"/>
              <a:cs typeface="Livvic"/>
              <a:sym typeface="Livvic"/>
            </a:endParaRPr>
          </a:p>
          <a:p>
            <a:pPr algn="l">
              <a:lnSpc>
                <a:spcPts val="4200"/>
              </a:lnSpc>
            </a:pPr>
            <a:endParaRPr lang="en-US" sz="3000" dirty="0">
              <a:solidFill>
                <a:srgbClr val="404181"/>
              </a:solidFill>
              <a:latin typeface="Livvic"/>
              <a:ea typeface="Livvic"/>
              <a:cs typeface="Livvic"/>
              <a:sym typeface="Livvic"/>
            </a:endParaRPr>
          </a:p>
          <a:p>
            <a:pPr algn="l">
              <a:lnSpc>
                <a:spcPts val="4200"/>
              </a:lnSpc>
              <a:spcBef>
                <a:spcPct val="0"/>
              </a:spcBef>
            </a:pPr>
            <a:r>
              <a:rPr lang="en-US" sz="3000" dirty="0" err="1">
                <a:solidFill>
                  <a:srgbClr val="404181"/>
                </a:solidFill>
                <a:latin typeface="Livvic"/>
                <a:ea typeface="Livvic"/>
                <a:cs typeface="Livvic"/>
                <a:sym typeface="Livvic"/>
              </a:rPr>
              <a:t>Summarising</a:t>
            </a:r>
            <a:r>
              <a:rPr lang="en-US" sz="3000" dirty="0">
                <a:solidFill>
                  <a:srgbClr val="404181"/>
                </a:solidFill>
                <a:latin typeface="Livvic"/>
                <a:ea typeface="Livvic"/>
                <a:cs typeface="Livvic"/>
                <a:sym typeface="Livvic"/>
              </a:rPr>
              <a:t> makes readers think about what is most important in what they read and to put it in their own words, which can help them remember and understand the information better.</a:t>
            </a:r>
            <a:endParaRPr lang="en-US" sz="3000" dirty="0">
              <a:solidFill>
                <a:srgbClr val="404181"/>
              </a:solidFill>
              <a:latin typeface="Livvic"/>
              <a:ea typeface="Livvic"/>
              <a:cs typeface="Livvic"/>
              <a:sym typeface="Livvic"/>
            </a:endParaRPr>
          </a:p>
        </p:txBody>
      </p:sp>
      <p:sp>
        <p:nvSpPr>
          <p:cNvPr id="4" name="Freeform 4"/>
          <p:cNvSpPr/>
          <p:nvPr/>
        </p:nvSpPr>
        <p:spPr>
          <a:xfrm>
            <a:off x="11946114" y="2600976"/>
            <a:ext cx="6057900" cy="5716984"/>
          </a:xfrm>
          <a:custGeom>
            <a:avLst/>
            <a:gdLst/>
            <a:ahLst/>
            <a:cxnLst/>
            <a:rect l="l" t="t" r="r" b="b"/>
            <a:pathLst>
              <a:path w="7518559" h="7471568">
                <a:moveTo>
                  <a:pt x="0" y="0"/>
                </a:moveTo>
                <a:lnTo>
                  <a:pt x="7518559" y="0"/>
                </a:lnTo>
                <a:lnTo>
                  <a:pt x="7518559" y="7471568"/>
                </a:lnTo>
                <a:lnTo>
                  <a:pt x="0" y="7471568"/>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575130" y="-407548"/>
            <a:ext cx="15981921" cy="10488135"/>
          </a:xfrm>
          <a:custGeom>
            <a:avLst/>
            <a:gdLst/>
            <a:ahLst/>
            <a:cxnLst/>
            <a:rect l="l" t="t" r="r" b="b"/>
            <a:pathLst>
              <a:path w="15981921" h="10488135">
                <a:moveTo>
                  <a:pt x="15981920" y="0"/>
                </a:moveTo>
                <a:lnTo>
                  <a:pt x="0" y="0"/>
                </a:lnTo>
                <a:lnTo>
                  <a:pt x="0" y="10488135"/>
                </a:lnTo>
                <a:lnTo>
                  <a:pt x="15981920" y="10488135"/>
                </a:lnTo>
                <a:lnTo>
                  <a:pt x="15981920" y="0"/>
                </a:lnTo>
                <a:close/>
              </a:path>
            </a:pathLst>
          </a:custGeom>
          <a:blipFill>
            <a:blip r:embed="rId1"/>
            <a:stretch>
              <a:fillRect/>
            </a:stretch>
          </a:blipFill>
        </p:spPr>
      </p:sp>
      <p:sp>
        <p:nvSpPr>
          <p:cNvPr id="3" name="Freeform 3"/>
          <p:cNvSpPr/>
          <p:nvPr/>
        </p:nvSpPr>
        <p:spPr>
          <a:xfrm>
            <a:off x="-279432" y="7367440"/>
            <a:ext cx="4787432" cy="3177658"/>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2"/>
            <a:stretch>
              <a:fillRect/>
            </a:stretch>
          </a:blipFill>
        </p:spPr>
      </p:sp>
      <p:sp>
        <p:nvSpPr>
          <p:cNvPr id="4" name="Freeform 4"/>
          <p:cNvSpPr/>
          <p:nvPr/>
        </p:nvSpPr>
        <p:spPr>
          <a:xfrm flipH="1">
            <a:off x="14335522" y="6271844"/>
            <a:ext cx="6291934" cy="4852654"/>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3"/>
            <a:stretch>
              <a:fillRect/>
            </a:stretch>
          </a:blipFill>
        </p:spPr>
      </p:sp>
      <p:sp>
        <p:nvSpPr>
          <p:cNvPr id="5" name="Freeform 5"/>
          <p:cNvSpPr/>
          <p:nvPr/>
        </p:nvSpPr>
        <p:spPr>
          <a:xfrm>
            <a:off x="4049833" y="7954146"/>
            <a:ext cx="2343587" cy="2862396"/>
          </a:xfrm>
          <a:custGeom>
            <a:avLst/>
            <a:gdLst/>
            <a:ahLst/>
            <a:cxnLst/>
            <a:rect l="l" t="t" r="r" b="b"/>
            <a:pathLst>
              <a:path w="2343587" h="2862396">
                <a:moveTo>
                  <a:pt x="0" y="0"/>
                </a:moveTo>
                <a:lnTo>
                  <a:pt x="2343587" y="0"/>
                </a:lnTo>
                <a:lnTo>
                  <a:pt x="2343587" y="2862396"/>
                </a:lnTo>
                <a:lnTo>
                  <a:pt x="0" y="2862396"/>
                </a:lnTo>
                <a:lnTo>
                  <a:pt x="0" y="0"/>
                </a:lnTo>
                <a:close/>
              </a:path>
            </a:pathLst>
          </a:custGeom>
          <a:blipFill>
            <a:blip r:embed="rId4"/>
            <a:stretch>
              <a:fillRect/>
            </a:stretch>
          </a:blipFill>
        </p:spPr>
      </p:sp>
      <p:sp>
        <p:nvSpPr>
          <p:cNvPr id="6"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
        <p:nvSpPr>
          <p:cNvPr id="7" name="TextBox 7"/>
          <p:cNvSpPr txBox="1"/>
          <p:nvPr/>
        </p:nvSpPr>
        <p:spPr>
          <a:xfrm>
            <a:off x="3962400" y="2013559"/>
            <a:ext cx="10037592" cy="5433988"/>
          </a:xfrm>
          <a:prstGeom prst="rect">
            <a:avLst/>
          </a:prstGeom>
        </p:spPr>
        <p:txBody>
          <a:bodyPr wrap="square" lIns="0" tIns="0" rIns="0" bIns="0" rtlCol="0" anchor="t">
            <a:spAutoFit/>
          </a:bodyPr>
          <a:lstStyle/>
          <a:p>
            <a:pPr algn="ctr">
              <a:lnSpc>
                <a:spcPts val="8400"/>
              </a:lnSpc>
            </a:pPr>
            <a:r>
              <a:rPr lang="en-US" sz="9600" dirty="0">
                <a:solidFill>
                  <a:srgbClr val="2B5796"/>
                </a:solidFill>
                <a:latin typeface="Bara TH" panose="02000000000000000000"/>
                <a:ea typeface="Bara TH" panose="02000000000000000000"/>
                <a:cs typeface="Bara TH" panose="02000000000000000000"/>
                <a:sym typeface="Bara TH" panose="02000000000000000000"/>
              </a:rPr>
              <a:t>TYPES OF READING</a:t>
            </a:r>
            <a:endParaRPr lang="en-US" sz="9600" dirty="0">
              <a:solidFill>
                <a:srgbClr val="2B5796"/>
              </a:solidFill>
              <a:latin typeface="Bara TH" panose="02000000000000000000"/>
              <a:ea typeface="Bara TH" panose="02000000000000000000"/>
              <a:cs typeface="Bara TH" panose="02000000000000000000"/>
              <a:sym typeface="Bara TH" panose="02000000000000000000"/>
            </a:endParaRPr>
          </a:p>
          <a:p>
            <a:pPr algn="ctr">
              <a:lnSpc>
                <a:spcPts val="8400"/>
              </a:lnSpc>
            </a:pPr>
            <a:r>
              <a:rPr lang="en-US" sz="9600" dirty="0">
                <a:solidFill>
                  <a:srgbClr val="2B5796"/>
                </a:solidFill>
                <a:latin typeface="Bara TH" panose="02000000000000000000"/>
                <a:ea typeface="Bara TH" panose="02000000000000000000"/>
                <a:cs typeface="Bara TH" panose="02000000000000000000"/>
                <a:sym typeface="Bara TH" panose="02000000000000000000"/>
              </a:rPr>
              <a:t> </a:t>
            </a:r>
            <a:endParaRPr lang="en-US" sz="9600" dirty="0">
              <a:solidFill>
                <a:srgbClr val="2B5796"/>
              </a:solidFill>
              <a:latin typeface="Bara TH" panose="02000000000000000000"/>
              <a:ea typeface="Bara TH" panose="02000000000000000000"/>
              <a:cs typeface="Bara TH" panose="02000000000000000000"/>
              <a:sym typeface="Bara TH" panose="02000000000000000000"/>
            </a:endParaRPr>
          </a:p>
          <a:p>
            <a:pPr algn="ctr">
              <a:lnSpc>
                <a:spcPts val="8400"/>
              </a:lnSpc>
            </a:pPr>
            <a:r>
              <a:rPr lang="en-US" sz="9600" dirty="0">
                <a:solidFill>
                  <a:srgbClr val="2B5796"/>
                </a:solidFill>
                <a:latin typeface="Bara TH" panose="02000000000000000000"/>
                <a:ea typeface="Bara TH" panose="02000000000000000000"/>
                <a:cs typeface="Bara TH" panose="02000000000000000000"/>
                <a:sym typeface="Bara TH" panose="02000000000000000000"/>
              </a:rPr>
              <a:t>COMPREHENSION</a:t>
            </a:r>
            <a:endParaRPr lang="en-US" sz="9600" dirty="0">
              <a:solidFill>
                <a:srgbClr val="2B5796"/>
              </a:solidFill>
              <a:latin typeface="Bara TH" panose="02000000000000000000"/>
              <a:ea typeface="Bara TH" panose="02000000000000000000"/>
              <a:cs typeface="Bara TH" panose="02000000000000000000"/>
              <a:sym typeface="Bara TH" panose="02000000000000000000"/>
            </a:endParaRPr>
          </a:p>
          <a:p>
            <a:pPr algn="ctr">
              <a:lnSpc>
                <a:spcPts val="8400"/>
              </a:lnSpc>
            </a:pPr>
            <a:r>
              <a:rPr lang="en-US" sz="9600" dirty="0">
                <a:solidFill>
                  <a:srgbClr val="2B5796"/>
                </a:solidFill>
                <a:latin typeface="Bara TH" panose="02000000000000000000"/>
                <a:ea typeface="Bara TH" panose="02000000000000000000"/>
                <a:cs typeface="Bara TH" panose="02000000000000000000"/>
                <a:sym typeface="Bara TH" panose="02000000000000000000"/>
              </a:rPr>
              <a:t> </a:t>
            </a:r>
            <a:endParaRPr lang="en-US" sz="9600" dirty="0">
              <a:solidFill>
                <a:srgbClr val="2B5796"/>
              </a:solidFill>
              <a:latin typeface="Bara TH" panose="02000000000000000000"/>
              <a:ea typeface="Bara TH" panose="02000000000000000000"/>
              <a:cs typeface="Bara TH" panose="02000000000000000000"/>
              <a:sym typeface="Bara TH" panose="02000000000000000000"/>
            </a:endParaRPr>
          </a:p>
          <a:p>
            <a:pPr algn="ctr">
              <a:lnSpc>
                <a:spcPts val="8400"/>
              </a:lnSpc>
            </a:pPr>
            <a:r>
              <a:rPr lang="en-US" sz="9600" dirty="0">
                <a:solidFill>
                  <a:srgbClr val="2B5796"/>
                </a:solidFill>
                <a:latin typeface="Bara TH" panose="02000000000000000000"/>
                <a:ea typeface="Bara TH" panose="02000000000000000000"/>
                <a:cs typeface="Bara TH" panose="02000000000000000000"/>
                <a:sym typeface="Bara TH" panose="02000000000000000000"/>
              </a:rPr>
              <a:t>QUESTIONS </a:t>
            </a:r>
            <a:endParaRPr lang="en-US" sz="9600" dirty="0">
              <a:solidFill>
                <a:srgbClr val="2B5796"/>
              </a:solidFill>
              <a:latin typeface="Bara TH" panose="02000000000000000000"/>
              <a:ea typeface="Bara TH" panose="02000000000000000000"/>
              <a:cs typeface="Bara TH" panose="02000000000000000000"/>
              <a:sym typeface="Bara TH"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E2E6"/>
        </a:solidFill>
        <a:effectLst/>
      </p:bgPr>
    </p:bg>
    <p:spTree>
      <p:nvGrpSpPr>
        <p:cNvPr id="1" name=""/>
        <p:cNvGrpSpPr/>
        <p:nvPr/>
      </p:nvGrpSpPr>
      <p:grpSpPr>
        <a:xfrm>
          <a:off x="0" y="0"/>
          <a:ext cx="0" cy="0"/>
          <a:chOff x="0" y="0"/>
          <a:chExt cx="0" cy="0"/>
        </a:xfrm>
      </p:grpSpPr>
      <p:sp>
        <p:nvSpPr>
          <p:cNvPr id="2" name="Freeform 2"/>
          <p:cNvSpPr/>
          <p:nvPr/>
        </p:nvSpPr>
        <p:spPr>
          <a:xfrm rot="-10559862" flipH="1">
            <a:off x="575130" y="-407548"/>
            <a:ext cx="15981921" cy="10488135"/>
          </a:xfrm>
          <a:custGeom>
            <a:avLst/>
            <a:gdLst/>
            <a:ahLst/>
            <a:cxnLst/>
            <a:rect l="l" t="t" r="r" b="b"/>
            <a:pathLst>
              <a:path w="15981921" h="10488135">
                <a:moveTo>
                  <a:pt x="15981920" y="0"/>
                </a:moveTo>
                <a:lnTo>
                  <a:pt x="0" y="0"/>
                </a:lnTo>
                <a:lnTo>
                  <a:pt x="0" y="10488135"/>
                </a:lnTo>
                <a:lnTo>
                  <a:pt x="15981920" y="10488135"/>
                </a:lnTo>
                <a:lnTo>
                  <a:pt x="15981920" y="0"/>
                </a:lnTo>
                <a:close/>
              </a:path>
            </a:pathLst>
          </a:custGeom>
          <a:blipFill>
            <a:blip r:embed="rId1"/>
            <a:stretch>
              <a:fillRect/>
            </a:stretch>
          </a:blipFill>
        </p:spPr>
      </p:sp>
      <p:sp>
        <p:nvSpPr>
          <p:cNvPr id="4" name="Freeform 4"/>
          <p:cNvSpPr/>
          <p:nvPr/>
        </p:nvSpPr>
        <p:spPr>
          <a:xfrm flipH="1">
            <a:off x="14335522" y="6271844"/>
            <a:ext cx="6291934" cy="4852654"/>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2"/>
            <a:stretch>
              <a:fillRect/>
            </a:stretch>
          </a:blipFill>
        </p:spPr>
      </p:sp>
      <p:sp>
        <p:nvSpPr>
          <p:cNvPr id="5" name="Freeform 5"/>
          <p:cNvSpPr/>
          <p:nvPr/>
        </p:nvSpPr>
        <p:spPr>
          <a:xfrm>
            <a:off x="4049833" y="7954146"/>
            <a:ext cx="2343587" cy="2862396"/>
          </a:xfrm>
          <a:custGeom>
            <a:avLst/>
            <a:gdLst/>
            <a:ahLst/>
            <a:cxnLst/>
            <a:rect l="l" t="t" r="r" b="b"/>
            <a:pathLst>
              <a:path w="2343587" h="2862396">
                <a:moveTo>
                  <a:pt x="0" y="0"/>
                </a:moveTo>
                <a:lnTo>
                  <a:pt x="2343587" y="0"/>
                </a:lnTo>
                <a:lnTo>
                  <a:pt x="2343587" y="2862396"/>
                </a:lnTo>
                <a:lnTo>
                  <a:pt x="0" y="2862396"/>
                </a:lnTo>
                <a:lnTo>
                  <a:pt x="0" y="0"/>
                </a:lnTo>
                <a:close/>
              </a:path>
            </a:pathLst>
          </a:custGeom>
          <a:blipFill>
            <a:blip r:embed="rId3"/>
            <a:stretch>
              <a:fillRect/>
            </a:stretch>
          </a:blipFill>
        </p:spPr>
      </p:sp>
      <p:sp>
        <p:nvSpPr>
          <p:cNvPr id="8" name="TextBox 8"/>
          <p:cNvSpPr txBox="1"/>
          <p:nvPr/>
        </p:nvSpPr>
        <p:spPr>
          <a:xfrm>
            <a:off x="4757012" y="3799276"/>
            <a:ext cx="11244988" cy="3612399"/>
          </a:xfrm>
          <a:prstGeom prst="rect">
            <a:avLst/>
          </a:prstGeom>
        </p:spPr>
        <p:txBody>
          <a:bodyPr wrap="square" lIns="0" tIns="0" rIns="0" bIns="0" rtlCol="0" anchor="t">
            <a:spAutoFit/>
          </a:bodyPr>
          <a:lstStyle/>
          <a:p>
            <a:pPr algn="ctr">
              <a:lnSpc>
                <a:spcPts val="3500"/>
              </a:lnSpc>
            </a:pPr>
            <a:r>
              <a:rPr lang="en-US" sz="2500" dirty="0">
                <a:solidFill>
                  <a:srgbClr val="00857D"/>
                </a:solidFill>
                <a:latin typeface="Bara TH" panose="02000000000000000000"/>
                <a:ea typeface="Bara TH" panose="02000000000000000000"/>
                <a:cs typeface="Bara TH" panose="02000000000000000000"/>
                <a:sym typeface="Bara TH" panose="02000000000000000000"/>
              </a:rPr>
              <a:t>This relates to the central idea/theme of the </a:t>
            </a:r>
            <a:r>
              <a:rPr lang="en-US" sz="2500" dirty="0">
                <a:solidFill>
                  <a:srgbClr val="00857D"/>
                </a:solidFill>
                <a:latin typeface="Bara TH" panose="02000000000000000000" charset="0"/>
                <a:ea typeface="Bara TH" panose="02000000000000000000"/>
                <a:cs typeface="Bara TH" panose="02000000000000000000" charset="0"/>
                <a:sym typeface="Bara TH" panose="02000000000000000000"/>
              </a:rPr>
              <a:t>passage. Ex</a:t>
            </a:r>
            <a:endParaRPr lang="en-US" sz="2500" dirty="0">
              <a:solidFill>
                <a:srgbClr val="00857D"/>
              </a:solidFill>
              <a:latin typeface="Bara TH" panose="02000000000000000000" charset="0"/>
              <a:ea typeface="Bara TH" panose="02000000000000000000"/>
              <a:cs typeface="Bara TH" panose="02000000000000000000" charset="0"/>
              <a:sym typeface="Bara TH" panose="02000000000000000000"/>
            </a:endParaRPr>
          </a:p>
          <a:p>
            <a:pPr algn="ctr">
              <a:lnSpc>
                <a:spcPts val="3500"/>
              </a:lnSpc>
            </a:pPr>
            <a:endParaRPr lang="en-US" sz="2500" dirty="0">
              <a:solidFill>
                <a:srgbClr val="00857D"/>
              </a:solidFill>
              <a:latin typeface="Bara TH" panose="02000000000000000000" charset="0"/>
              <a:ea typeface="Bara TH" panose="02000000000000000000"/>
              <a:cs typeface="Bara TH" panose="02000000000000000000" charset="0"/>
              <a:sym typeface="Bara TH" panose="02000000000000000000"/>
            </a:endParaRPr>
          </a:p>
          <a:p>
            <a:pPr marL="742950" lvl="1" indent="-285750">
              <a:spcBef>
                <a:spcPts val="69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Which</a:t>
            </a:r>
            <a:r>
              <a:rPr lang="en-US" sz="2400" spc="-3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 the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following</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most</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accurately states</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main idea of</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passage?</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Which</a:t>
            </a:r>
            <a:r>
              <a:rPr lang="en-US" sz="2400" spc="-3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 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following best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states</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central idea of</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passage?</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9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gist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 </a:t>
            </a:r>
            <a:r>
              <a:rPr lang="en-US" sz="2400" spc="-25" dirty="0">
                <a:effectLst/>
                <a:latin typeface="Arial" panose="020B0604020202020204" pitchFamily="34" charset="0"/>
                <a:ea typeface="Symbol" panose="05050102010706020507" pitchFamily="18" charset="2"/>
                <a:cs typeface="Arial" panose="020B0604020202020204" pitchFamily="34" charset="0"/>
              </a:rPr>
              <a:t>is:</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Which</a:t>
            </a:r>
            <a:r>
              <a:rPr lang="en-US" sz="2400" spc="-3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following is</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principal</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topic</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passage?</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9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Summarize</a:t>
            </a:r>
            <a:r>
              <a:rPr lang="en-US" sz="2400" spc="-2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in</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one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line.</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algn="ctr">
              <a:lnSpc>
                <a:spcPts val="3500"/>
              </a:lnSpc>
            </a:pPr>
            <a:endParaRPr lang="en-US" sz="25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12" name="TextBox 12"/>
          <p:cNvSpPr txBox="1"/>
          <p:nvPr/>
        </p:nvSpPr>
        <p:spPr>
          <a:xfrm>
            <a:off x="5715000" y="2825326"/>
            <a:ext cx="7467600" cy="602216"/>
          </a:xfrm>
          <a:prstGeom prst="rect">
            <a:avLst/>
          </a:prstGeom>
        </p:spPr>
        <p:txBody>
          <a:bodyPr wrap="square" lIns="0" tIns="0" rIns="0" bIns="0" rtlCol="0" anchor="t">
            <a:spAutoFit/>
          </a:bodyPr>
          <a:lstStyle/>
          <a:p>
            <a:pPr algn="ctr">
              <a:lnSpc>
                <a:spcPts val="4200"/>
              </a:lnSpc>
            </a:pPr>
            <a:r>
              <a:rPr lang="en-US" sz="6000" dirty="0">
                <a:latin typeface="Bara TH" panose="02000000000000000000"/>
                <a:ea typeface="Bara TH" panose="02000000000000000000"/>
                <a:cs typeface="Bara TH" panose="02000000000000000000"/>
                <a:sym typeface="Bara TH" panose="02000000000000000000"/>
              </a:rPr>
              <a:t>Main idea questions</a:t>
            </a:r>
            <a:endParaRPr lang="en-US" sz="6000" dirty="0">
              <a:latin typeface="Bara TH" panose="02000000000000000000"/>
              <a:ea typeface="Bara TH" panose="02000000000000000000"/>
              <a:cs typeface="Bara TH" panose="02000000000000000000"/>
              <a:sym typeface="Bara TH" panose="02000000000000000000"/>
            </a:endParaRPr>
          </a:p>
        </p:txBody>
      </p:sp>
      <p:sp>
        <p:nvSpPr>
          <p:cNvPr id="10" name="Freeform 12"/>
          <p:cNvSpPr/>
          <p:nvPr/>
        </p:nvSpPr>
        <p:spPr>
          <a:xfrm rot="434198">
            <a:off x="448301" y="1851640"/>
            <a:ext cx="4899253" cy="4778997"/>
          </a:xfrm>
          <a:custGeom>
            <a:avLst/>
            <a:gdLst/>
            <a:ahLst/>
            <a:cxnLst/>
            <a:rect l="l" t="t" r="r" b="b"/>
            <a:pathLst>
              <a:path w="2668110" h="2646987">
                <a:moveTo>
                  <a:pt x="0" y="0"/>
                </a:moveTo>
                <a:lnTo>
                  <a:pt x="2668110" y="0"/>
                </a:lnTo>
                <a:lnTo>
                  <a:pt x="2668110" y="2646987"/>
                </a:lnTo>
                <a:lnTo>
                  <a:pt x="0" y="2646987"/>
                </a:lnTo>
                <a:lnTo>
                  <a:pt x="0" y="0"/>
                </a:lnTo>
                <a:close/>
              </a:path>
            </a:pathLst>
          </a:custGeom>
          <a:blipFill>
            <a:blip r:embed="rId4"/>
            <a:stretch>
              <a:fillRect/>
            </a:stretch>
          </a:blipFill>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280199" y="-38199"/>
            <a:ext cx="17769112" cy="10488135"/>
          </a:xfrm>
          <a:custGeom>
            <a:avLst/>
            <a:gdLst/>
            <a:ahLst/>
            <a:cxnLst/>
            <a:rect l="l" t="t" r="r" b="b"/>
            <a:pathLst>
              <a:path w="15981921" h="10488135">
                <a:moveTo>
                  <a:pt x="15981920" y="0"/>
                </a:moveTo>
                <a:lnTo>
                  <a:pt x="0" y="0"/>
                </a:lnTo>
                <a:lnTo>
                  <a:pt x="0" y="10488135"/>
                </a:lnTo>
                <a:lnTo>
                  <a:pt x="15981920" y="10488135"/>
                </a:lnTo>
                <a:lnTo>
                  <a:pt x="15981920" y="0"/>
                </a:lnTo>
                <a:close/>
              </a:path>
            </a:pathLst>
          </a:custGeom>
          <a:blipFill>
            <a:blip r:embed="rId1"/>
            <a:stretch>
              <a:fillRect/>
            </a:stretch>
          </a:blipFill>
        </p:spPr>
      </p:sp>
      <p:sp>
        <p:nvSpPr>
          <p:cNvPr id="4" name="Freeform 4"/>
          <p:cNvSpPr/>
          <p:nvPr/>
        </p:nvSpPr>
        <p:spPr>
          <a:xfrm flipH="1">
            <a:off x="14335522" y="6271844"/>
            <a:ext cx="6291934" cy="4852654"/>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2"/>
            <a:stretch>
              <a:fillRect/>
            </a:stretch>
          </a:blipFill>
        </p:spPr>
      </p:sp>
      <p:sp>
        <p:nvSpPr>
          <p:cNvPr id="5" name="Freeform 5"/>
          <p:cNvSpPr/>
          <p:nvPr/>
        </p:nvSpPr>
        <p:spPr>
          <a:xfrm>
            <a:off x="4343400" y="7706487"/>
            <a:ext cx="2343587" cy="2862396"/>
          </a:xfrm>
          <a:custGeom>
            <a:avLst/>
            <a:gdLst/>
            <a:ahLst/>
            <a:cxnLst/>
            <a:rect l="l" t="t" r="r" b="b"/>
            <a:pathLst>
              <a:path w="2343587" h="2862396">
                <a:moveTo>
                  <a:pt x="0" y="0"/>
                </a:moveTo>
                <a:lnTo>
                  <a:pt x="2343587" y="0"/>
                </a:lnTo>
                <a:lnTo>
                  <a:pt x="2343587" y="2862396"/>
                </a:lnTo>
                <a:lnTo>
                  <a:pt x="0" y="2862396"/>
                </a:lnTo>
                <a:lnTo>
                  <a:pt x="0" y="0"/>
                </a:lnTo>
                <a:close/>
              </a:path>
            </a:pathLst>
          </a:custGeom>
          <a:blipFill>
            <a:blip r:embed="rId3"/>
            <a:stretch>
              <a:fillRect/>
            </a:stretch>
          </a:blipFill>
        </p:spPr>
      </p:sp>
      <p:sp>
        <p:nvSpPr>
          <p:cNvPr id="6"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4"/>
            <a:stretch>
              <a:fillRect/>
            </a:stretch>
          </a:blipFill>
        </p:spPr>
      </p:sp>
      <p:grpSp>
        <p:nvGrpSpPr>
          <p:cNvPr id="10" name="Group 3"/>
          <p:cNvGrpSpPr/>
          <p:nvPr/>
        </p:nvGrpSpPr>
        <p:grpSpPr>
          <a:xfrm>
            <a:off x="0" y="5335478"/>
            <a:ext cx="4437881" cy="4751918"/>
            <a:chOff x="0" y="0"/>
            <a:chExt cx="12700000" cy="12700000"/>
          </a:xfrm>
        </p:grpSpPr>
        <p:sp>
          <p:nvSpPr>
            <p:cNvPr id="11"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5"/>
              <a:stretch>
                <a:fillRect l="-15948" r="-23363"/>
              </a:stretch>
            </a:blipFill>
            <a:ln w="180975" cap="sq">
              <a:solidFill>
                <a:srgbClr val="F8D35E"/>
              </a:solidFill>
              <a:prstDash val="solid"/>
              <a:miter/>
            </a:ln>
          </p:spPr>
        </p:sp>
      </p:grpSp>
      <p:sp>
        <p:nvSpPr>
          <p:cNvPr id="14" name="TextBox 8"/>
          <p:cNvSpPr txBox="1"/>
          <p:nvPr/>
        </p:nvSpPr>
        <p:spPr>
          <a:xfrm>
            <a:off x="1548885" y="1339378"/>
            <a:ext cx="16351212" cy="4756302"/>
          </a:xfrm>
          <a:prstGeom prst="rect">
            <a:avLst/>
          </a:prstGeom>
        </p:spPr>
        <p:txBody>
          <a:bodyPr wrap="square" lIns="0" tIns="0" rIns="0" bIns="0" rtlCol="0" anchor="t">
            <a:spAutoFit/>
          </a:bodyPr>
          <a:lstStyle/>
          <a:p>
            <a:pPr marL="914400"/>
            <a:r>
              <a:rPr lang="en-IN" sz="6000" b="1" dirty="0">
                <a:latin typeface="Bara TH" panose="02000000000000000000" charset="0"/>
                <a:ea typeface="Times New Roman" panose="02020603050405020304" pitchFamily="18" charset="0"/>
                <a:cs typeface="Bara TH" panose="02000000000000000000" charset="0"/>
              </a:rPr>
              <a:t>Example:</a:t>
            </a:r>
            <a:endParaRPr lang="en-IN" sz="6000" b="1" dirty="0">
              <a:latin typeface="Bara TH" panose="02000000000000000000" charset="0"/>
              <a:ea typeface="Times New Roman" panose="02020603050405020304" pitchFamily="18" charset="0"/>
              <a:cs typeface="Bara TH" panose="02000000000000000000" charset="0"/>
            </a:endParaRPr>
          </a:p>
          <a:p>
            <a:pPr marL="914400"/>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914400"/>
            <a:r>
              <a:rPr lang="en-US" sz="2400" dirty="0">
                <a:effectLst/>
                <a:latin typeface="Arial" panose="020B0604020202020204" pitchFamily="34" charset="0"/>
                <a:ea typeface="Times New Roman" panose="02020603050405020304" pitchFamily="18" charset="0"/>
                <a:cs typeface="Arial" panose="020B0604020202020204" pitchFamily="34" charset="0"/>
              </a:rPr>
              <a:t>Read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following</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passages and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select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 best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10" dirty="0">
                <a:effectLst/>
                <a:latin typeface="Arial" panose="020B0604020202020204" pitchFamily="34" charset="0"/>
                <a:ea typeface="Times New Roman" panose="02020603050405020304" pitchFamily="18" charset="0"/>
                <a:cs typeface="Arial" panose="020B0604020202020204" pitchFamily="34" charset="0"/>
              </a:rPr>
              <a:t>answer.</a:t>
            </a:r>
            <a:endParaRPr lang="en-US" sz="2400" spc="-10" dirty="0">
              <a:effectLst/>
              <a:latin typeface="Arial" panose="020B0604020202020204" pitchFamily="34" charset="0"/>
              <a:ea typeface="Times New Roman" panose="02020603050405020304" pitchFamily="18" charset="0"/>
              <a:cs typeface="Arial" panose="020B0604020202020204" pitchFamily="34" charset="0"/>
            </a:endParaRPr>
          </a:p>
          <a:p>
            <a:pPr marL="914400"/>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914400" marR="779145" indent="38100">
              <a:lnSpc>
                <a:spcPct val="150000"/>
              </a:lnSpc>
              <a:spcBef>
                <a:spcPts val="685"/>
              </a:spcBef>
              <a:spcAft>
                <a:spcPts val="0"/>
              </a:spcAft>
            </a:pPr>
            <a:r>
              <a:rPr lang="en-US" sz="2400" dirty="0">
                <a:effectLst/>
                <a:latin typeface="Arial" panose="020B0604020202020204" pitchFamily="34" charset="0"/>
                <a:ea typeface="Times New Roman" panose="02020603050405020304" pitchFamily="18" charset="0"/>
                <a:cs typeface="Arial" panose="020B0604020202020204" pitchFamily="34" charset="0"/>
              </a:rPr>
              <a:t>The concept of time has puzzled scientists, philosophers, and poets for centuries. It is a fundamental aspect of our lives, yet its nature remains elusive. According to the theory of relativity, time</a:t>
            </a:r>
            <a:r>
              <a:rPr lang="en-US" sz="2400" spc="-3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not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absolute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but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relative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observer's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frame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reference.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This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means that time can appear to move slower or faster depending on the observer's speed and the strength of gravity.</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algn="ctr">
              <a:lnSpc>
                <a:spcPts val="3500"/>
              </a:lnSpc>
            </a:pPr>
            <a:endParaRPr lang="en-US" sz="2500" dirty="0">
              <a:solidFill>
                <a:srgbClr val="00857D"/>
              </a:solidFill>
              <a:latin typeface="Bara TH" panose="02000000000000000000"/>
              <a:ea typeface="Bara TH" panose="02000000000000000000"/>
              <a:cs typeface="Bara TH" panose="02000000000000000000"/>
              <a:sym typeface="Bara TH"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1153040" y="-746085"/>
            <a:ext cx="15981921" cy="10488135"/>
          </a:xfrm>
          <a:custGeom>
            <a:avLst/>
            <a:gdLst/>
            <a:ahLst/>
            <a:cxnLst/>
            <a:rect l="l" t="t" r="r" b="b"/>
            <a:pathLst>
              <a:path w="15981921" h="10488135">
                <a:moveTo>
                  <a:pt x="15981920" y="0"/>
                </a:moveTo>
                <a:lnTo>
                  <a:pt x="0" y="0"/>
                </a:lnTo>
                <a:lnTo>
                  <a:pt x="0" y="10488135"/>
                </a:lnTo>
                <a:lnTo>
                  <a:pt x="15981920" y="10488135"/>
                </a:lnTo>
                <a:lnTo>
                  <a:pt x="15981920" y="0"/>
                </a:lnTo>
                <a:close/>
              </a:path>
            </a:pathLst>
          </a:custGeom>
          <a:blipFill>
            <a:blip r:embed="rId1"/>
            <a:stretch>
              <a:fillRect/>
            </a:stretch>
          </a:blipFill>
        </p:spPr>
        <p:txBody>
          <a:bodyPr/>
          <a:lstStyle/>
          <a:p>
            <a:endParaRPr lang="en-IN" dirty="0"/>
          </a:p>
        </p:txBody>
      </p:sp>
      <p:sp>
        <p:nvSpPr>
          <p:cNvPr id="3" name="Freeform 3"/>
          <p:cNvSpPr/>
          <p:nvPr/>
        </p:nvSpPr>
        <p:spPr>
          <a:xfrm>
            <a:off x="-279432" y="7367440"/>
            <a:ext cx="4787432" cy="3177658"/>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2"/>
            <a:stretch>
              <a:fillRect/>
            </a:stretch>
          </a:blipFill>
        </p:spPr>
      </p:sp>
      <p:sp>
        <p:nvSpPr>
          <p:cNvPr id="4" name="Freeform 4"/>
          <p:cNvSpPr/>
          <p:nvPr/>
        </p:nvSpPr>
        <p:spPr>
          <a:xfrm flipH="1">
            <a:off x="14335522" y="6271844"/>
            <a:ext cx="6291934" cy="4852654"/>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3"/>
            <a:stretch>
              <a:fillRect/>
            </a:stretch>
          </a:blipFill>
        </p:spPr>
      </p:sp>
      <p:sp>
        <p:nvSpPr>
          <p:cNvPr id="5" name="Freeform 5"/>
          <p:cNvSpPr/>
          <p:nvPr/>
        </p:nvSpPr>
        <p:spPr>
          <a:xfrm>
            <a:off x="4049833" y="7954146"/>
            <a:ext cx="2343587" cy="2862396"/>
          </a:xfrm>
          <a:custGeom>
            <a:avLst/>
            <a:gdLst/>
            <a:ahLst/>
            <a:cxnLst/>
            <a:rect l="l" t="t" r="r" b="b"/>
            <a:pathLst>
              <a:path w="2343587" h="2862396">
                <a:moveTo>
                  <a:pt x="0" y="0"/>
                </a:moveTo>
                <a:lnTo>
                  <a:pt x="2343587" y="0"/>
                </a:lnTo>
                <a:lnTo>
                  <a:pt x="2343587" y="2862396"/>
                </a:lnTo>
                <a:lnTo>
                  <a:pt x="0" y="2862396"/>
                </a:lnTo>
                <a:lnTo>
                  <a:pt x="0" y="0"/>
                </a:lnTo>
                <a:close/>
              </a:path>
            </a:pathLst>
          </a:custGeom>
          <a:blipFill>
            <a:blip r:embed="rId4"/>
            <a:stretch>
              <a:fillRect/>
            </a:stretch>
          </a:blipFill>
        </p:spPr>
      </p:sp>
      <p:sp>
        <p:nvSpPr>
          <p:cNvPr id="6"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
        <p:nvSpPr>
          <p:cNvPr id="8" name="TextBox 8"/>
          <p:cNvSpPr txBox="1"/>
          <p:nvPr/>
        </p:nvSpPr>
        <p:spPr>
          <a:xfrm>
            <a:off x="1905000" y="2195425"/>
            <a:ext cx="15371952" cy="4334520"/>
          </a:xfrm>
          <a:prstGeom prst="rect">
            <a:avLst/>
          </a:prstGeom>
        </p:spPr>
        <p:txBody>
          <a:bodyPr wrap="square" lIns="0" tIns="0" rIns="0" bIns="0" rtlCol="0" anchor="t">
            <a:spAutoFit/>
          </a:bodyPr>
          <a:lstStyle/>
          <a:p>
            <a:pPr marL="914400" marR="779145">
              <a:lnSpc>
                <a:spcPct val="150000"/>
              </a:lnSpc>
              <a:spcAft>
                <a:spcPts val="0"/>
              </a:spcAft>
            </a:pPr>
            <a:r>
              <a:rPr lang="en-US" sz="6000" i="1" dirty="0">
                <a:effectLst/>
                <a:latin typeface="Bara TH" panose="02000000000000000000" charset="0"/>
                <a:ea typeface="SimSun" panose="02010600030101010101" pitchFamily="2" charset="-122"/>
                <a:cs typeface="Bara TH" panose="02000000000000000000" charset="0"/>
              </a:rPr>
              <a:t>Question:</a:t>
            </a:r>
            <a:endParaRPr lang="en-US" sz="6000" i="1" dirty="0">
              <a:effectLst/>
              <a:latin typeface="Bara TH" panose="02000000000000000000" charset="0"/>
              <a:ea typeface="SimSun" panose="02010600030101010101" pitchFamily="2" charset="-122"/>
              <a:cs typeface="Bara TH" panose="02000000000000000000" charset="0"/>
            </a:endParaRPr>
          </a:p>
          <a:p>
            <a:pPr marL="914400" marR="779145">
              <a:lnSpc>
                <a:spcPct val="150000"/>
              </a:lnSpc>
              <a:spcAft>
                <a:spcPts val="0"/>
              </a:spcAft>
            </a:pPr>
            <a:r>
              <a:rPr lang="en-US" sz="2400" i="1" dirty="0">
                <a:effectLst/>
                <a:latin typeface="Arial" panose="020B0604020202020204" pitchFamily="34" charset="0"/>
                <a:ea typeface="SimSun" panose="02010600030101010101" pitchFamily="2" charset="-122"/>
                <a:cs typeface="Arial" panose="020B0604020202020204" pitchFamily="34" charset="0"/>
              </a:rPr>
              <a:t>What</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is</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1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significance</a:t>
            </a:r>
            <a:r>
              <a:rPr lang="en-US" sz="2400" i="1" spc="-1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of</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1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theory</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of</a:t>
            </a:r>
            <a:r>
              <a:rPr lang="en-US" sz="2400" i="1" spc="-2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relativity</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in</a:t>
            </a:r>
            <a:r>
              <a:rPr lang="en-US" sz="2400" i="1" spc="-2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understanding</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1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nature</a:t>
            </a:r>
            <a:r>
              <a:rPr lang="en-US" sz="2400" i="1" spc="-1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of </a:t>
            </a:r>
            <a:r>
              <a:rPr lang="en-US" sz="2400" i="1" spc="-10" dirty="0">
                <a:effectLst/>
                <a:latin typeface="Arial" panose="020B0604020202020204" pitchFamily="34" charset="0"/>
                <a:ea typeface="SimSun" panose="02010600030101010101" pitchFamily="2" charset="-122"/>
                <a:cs typeface="Arial" panose="020B0604020202020204" pitchFamily="34" charset="0"/>
              </a:rPr>
              <a:t>time?</a:t>
            </a:r>
            <a:endParaRPr lang="en-US" sz="2400" i="1" spc="-10" dirty="0">
              <a:effectLst/>
              <a:latin typeface="Arial" panose="020B0604020202020204" pitchFamily="34" charset="0"/>
              <a:ea typeface="SimSun" panose="02010600030101010101" pitchFamily="2" charset="-122"/>
              <a:cs typeface="Arial" panose="020B0604020202020204" pitchFamily="34" charset="0"/>
            </a:endParaRPr>
          </a:p>
          <a:p>
            <a:pPr marL="914400" marR="779145">
              <a:lnSpc>
                <a:spcPct val="150000"/>
              </a:lnSpc>
              <a:spcAft>
                <a:spcPts val="0"/>
              </a:spcAft>
            </a:pPr>
            <a:endParaRPr lang="en-IN" sz="2400" dirty="0">
              <a:effectLst/>
              <a:latin typeface="Arial" panose="020B0604020202020204" pitchFamily="34" charset="0"/>
              <a:ea typeface="SimSun" panose="02010600030101010101" pitchFamily="2" charset="-122"/>
              <a:cs typeface="Arial" panose="020B0604020202020204" pitchFamily="34" charset="0"/>
            </a:endParaRPr>
          </a:p>
          <a:p>
            <a:pPr lvl="0">
              <a:buSzPts val="1200"/>
              <a:tabLst>
                <a:tab pos="109982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            A. The</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theory</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relativity explains</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fundamental nature 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time.</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695"/>
              </a:spcBef>
              <a:spcAft>
                <a:spcPts val="0"/>
              </a:spcAft>
              <a:buSzPts val="1200"/>
              <a:tabLst>
                <a:tab pos="109220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            B. 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theory of relativity shows that time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is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absolute and </a:t>
            </a:r>
            <a:r>
              <a:rPr lang="en-US" sz="2400" spc="-10" dirty="0">
                <a:effectLst/>
                <a:latin typeface="Arial" panose="020B0604020202020204" pitchFamily="34" charset="0"/>
                <a:ea typeface="Times New Roman" panose="02020603050405020304" pitchFamily="18" charset="0"/>
                <a:cs typeface="Arial" panose="020B0604020202020204" pitchFamily="34" charset="0"/>
              </a:rPr>
              <a:t>unchanging.</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R="1115060" lvl="0">
              <a:lnSpc>
                <a:spcPct val="150000"/>
              </a:lnSpc>
              <a:spcBef>
                <a:spcPts val="685"/>
              </a:spcBef>
              <a:spcAft>
                <a:spcPts val="0"/>
              </a:spcAft>
              <a:buSzPts val="1200"/>
              <a:tabLst>
                <a:tab pos="1092200" algn="l"/>
              </a:tabLst>
            </a:pPr>
            <a:r>
              <a:rPr lang="en-US" sz="2400" spc="-5" dirty="0">
                <a:latin typeface="Arial" panose="020B0604020202020204" pitchFamily="34" charset="0"/>
                <a:ea typeface="Times New Roman" panose="02020603050405020304" pitchFamily="18" charset="0"/>
                <a:cs typeface="Arial" panose="020B0604020202020204" pitchFamily="34" charset="0"/>
              </a:rPr>
              <a:t>            C.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theory</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relativity</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demonstrates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that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time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is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relative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to</a:t>
            </a:r>
            <a:r>
              <a:rPr lang="en-US" sz="2400" spc="-3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observer's frame</a:t>
            </a:r>
            <a:r>
              <a:rPr lang="en-US" sz="2400" spc="-10" dirty="0">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of </a:t>
            </a:r>
            <a:r>
              <a:rPr lang="en-US" sz="2400" spc="-10" dirty="0">
                <a:effectLst/>
                <a:latin typeface="Arial" panose="020B0604020202020204" pitchFamily="34" charset="0"/>
                <a:ea typeface="Times New Roman" panose="02020603050405020304" pitchFamily="18" charset="0"/>
                <a:cs typeface="Arial" panose="020B0604020202020204" pitchFamily="34" charset="0"/>
              </a:rPr>
              <a:t>reference.</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r>
              <a:rPr lang="en-US" sz="2400" dirty="0">
                <a:latin typeface="Arial" panose="020B0604020202020204" pitchFamily="34" charset="0"/>
                <a:ea typeface="SimSun" panose="02010600030101010101" pitchFamily="2" charset="-122"/>
                <a:cs typeface="Arial" panose="020B0604020202020204" pitchFamily="34" charset="0"/>
              </a:rPr>
              <a:t>            D. </a:t>
            </a:r>
            <a:r>
              <a:rPr lang="en-US" sz="2400" dirty="0">
                <a:effectLst/>
                <a:latin typeface="Arial" panose="020B0604020202020204" pitchFamily="34" charset="0"/>
                <a:ea typeface="SimSun" panose="02010600030101010101" pitchFamily="2" charset="-122"/>
                <a:cs typeface="Arial" panose="020B0604020202020204" pitchFamily="34" charset="0"/>
              </a:rPr>
              <a:t>The theory of relativity suggests that time is an illusion and does not exist. </a:t>
            </a:r>
            <a:endParaRPr lang="en-US" sz="2400" dirty="0">
              <a:solidFill>
                <a:srgbClr val="00857D"/>
              </a:solidFill>
              <a:latin typeface="Arial" panose="020B0604020202020204" pitchFamily="34" charset="0"/>
              <a:ea typeface="Bara TH" panose="02000000000000000000"/>
              <a:cs typeface="Arial" panose="020B0604020202020204" pitchFamily="34" charset="0"/>
              <a:sym typeface="Bara TH"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46529" y="-746088"/>
            <a:ext cx="15981921" cy="10488135"/>
          </a:xfrm>
          <a:custGeom>
            <a:avLst/>
            <a:gdLst/>
            <a:ahLst/>
            <a:cxnLst/>
            <a:rect l="l" t="t" r="r" b="b"/>
            <a:pathLst>
              <a:path w="15981921" h="10488135">
                <a:moveTo>
                  <a:pt x="15981920" y="0"/>
                </a:moveTo>
                <a:lnTo>
                  <a:pt x="0" y="0"/>
                </a:lnTo>
                <a:lnTo>
                  <a:pt x="0" y="10488135"/>
                </a:lnTo>
                <a:lnTo>
                  <a:pt x="15981920" y="10488135"/>
                </a:lnTo>
                <a:lnTo>
                  <a:pt x="15981920" y="0"/>
                </a:lnTo>
                <a:close/>
              </a:path>
            </a:pathLst>
          </a:custGeom>
          <a:blipFill>
            <a:blip r:embed="rId1"/>
            <a:stretch>
              <a:fillRect/>
            </a:stretch>
          </a:blipFill>
        </p:spPr>
      </p:sp>
      <p:sp>
        <p:nvSpPr>
          <p:cNvPr id="3" name="Freeform 3"/>
          <p:cNvSpPr/>
          <p:nvPr/>
        </p:nvSpPr>
        <p:spPr>
          <a:xfrm>
            <a:off x="-279432" y="7367440"/>
            <a:ext cx="4787432" cy="3177658"/>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2"/>
            <a:stretch>
              <a:fillRect/>
            </a:stretch>
          </a:blipFill>
        </p:spPr>
      </p:sp>
      <p:sp>
        <p:nvSpPr>
          <p:cNvPr id="4" name="Freeform 4"/>
          <p:cNvSpPr/>
          <p:nvPr/>
        </p:nvSpPr>
        <p:spPr>
          <a:xfrm flipH="1">
            <a:off x="14335522" y="6271844"/>
            <a:ext cx="6291934" cy="4852654"/>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3"/>
            <a:stretch>
              <a:fillRect/>
            </a:stretch>
          </a:blipFill>
        </p:spPr>
      </p:sp>
      <p:sp>
        <p:nvSpPr>
          <p:cNvPr id="5" name="Freeform 5"/>
          <p:cNvSpPr/>
          <p:nvPr/>
        </p:nvSpPr>
        <p:spPr>
          <a:xfrm>
            <a:off x="4049833" y="7954146"/>
            <a:ext cx="2343587" cy="2862396"/>
          </a:xfrm>
          <a:custGeom>
            <a:avLst/>
            <a:gdLst/>
            <a:ahLst/>
            <a:cxnLst/>
            <a:rect l="l" t="t" r="r" b="b"/>
            <a:pathLst>
              <a:path w="2343587" h="2862396">
                <a:moveTo>
                  <a:pt x="0" y="0"/>
                </a:moveTo>
                <a:lnTo>
                  <a:pt x="2343587" y="0"/>
                </a:lnTo>
                <a:lnTo>
                  <a:pt x="2343587" y="2862396"/>
                </a:lnTo>
                <a:lnTo>
                  <a:pt x="0" y="2862396"/>
                </a:lnTo>
                <a:lnTo>
                  <a:pt x="0" y="0"/>
                </a:lnTo>
                <a:close/>
              </a:path>
            </a:pathLst>
          </a:custGeom>
          <a:blipFill>
            <a:blip r:embed="rId4"/>
            <a:stretch>
              <a:fillRect/>
            </a:stretch>
          </a:blipFill>
        </p:spPr>
      </p:sp>
      <p:sp>
        <p:nvSpPr>
          <p:cNvPr id="6"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
        <p:nvSpPr>
          <p:cNvPr id="8" name="TextBox 8"/>
          <p:cNvSpPr txBox="1"/>
          <p:nvPr/>
        </p:nvSpPr>
        <p:spPr>
          <a:xfrm>
            <a:off x="1206511" y="2600458"/>
            <a:ext cx="16062980" cy="4363502"/>
          </a:xfrm>
          <a:prstGeom prst="rect">
            <a:avLst/>
          </a:prstGeom>
        </p:spPr>
        <p:txBody>
          <a:bodyPr wrap="square" lIns="0" tIns="0" rIns="0" bIns="0" rtlCol="0" anchor="t">
            <a:spAutoFit/>
          </a:bodyPr>
          <a:lstStyle/>
          <a:p>
            <a:pPr marR="1214120" lvl="0">
              <a:lnSpc>
                <a:spcPct val="150000"/>
              </a:lnSpc>
              <a:spcAft>
                <a:spcPts val="0"/>
              </a:spcAft>
              <a:buSzPts val="1200"/>
              <a:tabLst>
                <a:tab pos="1099820" algn="l"/>
              </a:tabLst>
            </a:pPr>
            <a:r>
              <a:rPr lang="en-US" sz="2400" b="1" spc="-5" dirty="0">
                <a:effectLst/>
                <a:latin typeface="Arial" panose="020B0604020202020204" pitchFamily="34" charset="0"/>
                <a:ea typeface="Times New Roman" panose="02020603050405020304" pitchFamily="18" charset="0"/>
                <a:cs typeface="Arial" panose="020B0604020202020204" pitchFamily="34" charset="0"/>
              </a:rPr>
              <a:t>Correct</a:t>
            </a:r>
            <a:r>
              <a:rPr lang="en-US" sz="2400" b="1"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b="1" spc="-5" dirty="0">
                <a:effectLst/>
                <a:latin typeface="Arial" panose="020B0604020202020204" pitchFamily="34" charset="0"/>
                <a:ea typeface="Times New Roman" panose="02020603050405020304" pitchFamily="18" charset="0"/>
                <a:cs typeface="Arial" panose="020B0604020202020204" pitchFamily="34" charset="0"/>
              </a:rPr>
              <a:t>answer:</a:t>
            </a:r>
            <a:r>
              <a:rPr lang="en-US" sz="2400" b="1"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b="1" spc="-5" dirty="0">
                <a:effectLst/>
                <a:latin typeface="Arial" panose="020B0604020202020204" pitchFamily="34" charset="0"/>
                <a:ea typeface="Times New Roman" panose="02020603050405020304" pitchFamily="18" charset="0"/>
                <a:cs typeface="Arial" panose="020B0604020202020204" pitchFamily="34" charset="0"/>
              </a:rPr>
              <a:t>C.</a:t>
            </a:r>
            <a:r>
              <a:rPr lang="en-US" sz="2400" b="1"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theory of</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relativity</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demonstrates that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time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is</a:t>
            </a:r>
            <a:r>
              <a:rPr lang="en-US" sz="2400" spc="-3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relative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to</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 observer's frame of reference.</a:t>
            </a:r>
            <a:endParaRPr lang="en-US" sz="2400" spc="-5" dirty="0">
              <a:effectLst/>
              <a:latin typeface="Arial" panose="020B0604020202020204" pitchFamily="34" charset="0"/>
              <a:ea typeface="Times New Roman" panose="02020603050405020304" pitchFamily="18" charset="0"/>
              <a:cs typeface="Arial" panose="020B0604020202020204" pitchFamily="34" charset="0"/>
            </a:endParaRPr>
          </a:p>
          <a:p>
            <a:pPr marR="1214120" lvl="0">
              <a:lnSpc>
                <a:spcPct val="150000"/>
              </a:lnSpc>
              <a:spcAft>
                <a:spcPts val="0"/>
              </a:spcAft>
              <a:buSzPts val="1200"/>
              <a:tabLst>
                <a:tab pos="1099820" algn="l"/>
              </a:tabLst>
            </a:pPr>
            <a:endParaRPr lang="en-IN" sz="2400" spc="-5" dirty="0">
              <a:latin typeface="Arial" panose="020B0604020202020204" pitchFamily="34" charset="0"/>
              <a:ea typeface="Times New Roman" panose="02020603050405020304" pitchFamily="18" charset="0"/>
              <a:cs typeface="Arial" panose="020B0604020202020204" pitchFamily="34" charset="0"/>
            </a:endParaRPr>
          </a:p>
          <a:p>
            <a:pPr marR="1214120" lvl="0">
              <a:lnSpc>
                <a:spcPct val="150000"/>
              </a:lnSpc>
              <a:spcAft>
                <a:spcPts val="0"/>
              </a:spcAft>
              <a:buSzPts val="1200"/>
              <a:tabLst>
                <a:tab pos="1099820" algn="l"/>
              </a:tabLst>
            </a:pPr>
            <a:r>
              <a:rPr lang="en-US" sz="2400" b="1" dirty="0">
                <a:effectLst/>
                <a:latin typeface="Arial" panose="020B0604020202020204" pitchFamily="34" charset="0"/>
                <a:ea typeface="Times New Roman" panose="02020603050405020304" pitchFamily="18" charset="0"/>
                <a:cs typeface="Arial" panose="020B0604020202020204" pitchFamily="34" charset="0"/>
              </a:rPr>
              <a:t>Explanation:</a:t>
            </a:r>
            <a:r>
              <a:rPr lang="en-US" sz="2400" b="1"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 passage discusses the concept of time and how it has puzzled scientists and philosophers for centuries. It then introduces the theory of relativity, which suggests that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time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not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absolute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but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relative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observer's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frame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reference. The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does not</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state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that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theory</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relativity</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explains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fundamental nature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time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or</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that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time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is an illusion. Therefore, the correct answer is C.</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914400" marR="779145">
              <a:lnSpc>
                <a:spcPct val="150000"/>
              </a:lnSpc>
              <a:spcAft>
                <a:spcPts val="0"/>
              </a:spcAft>
            </a:pPr>
            <a:endParaRPr lang="en-US" sz="2400" dirty="0">
              <a:solidFill>
                <a:srgbClr val="00857D"/>
              </a:solidFill>
              <a:latin typeface="Arial" panose="020B0604020202020204" pitchFamily="34" charset="0"/>
              <a:ea typeface="Bara TH" panose="02000000000000000000"/>
              <a:cs typeface="Arial" panose="020B0604020202020204" pitchFamily="34" charset="0"/>
              <a:sym typeface="Bara TH" panose="020000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1E2E6"/>
        </a:solidFill>
        <a:effectLst/>
      </p:bgPr>
    </p:bg>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485900"/>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5775551" y="2563056"/>
            <a:ext cx="11060327" cy="5996898"/>
          </a:xfrm>
          <a:prstGeom prst="rect">
            <a:avLst/>
          </a:prstGeom>
        </p:spPr>
        <p:txBody>
          <a:bodyPr lIns="0" tIns="0" rIns="0" bIns="0" rtlCol="0" anchor="t">
            <a:spAutoFit/>
          </a:bodyPr>
          <a:lstStyle/>
          <a:p>
            <a:pPr lvl="0">
              <a:spcBef>
                <a:spcPts val="5"/>
              </a:spcBef>
              <a:spcAft>
                <a:spcPts val="0"/>
              </a:spcAft>
              <a:buSzPts val="1200"/>
              <a:tabLst>
                <a:tab pos="1066800" algn="l"/>
              </a:tabLst>
            </a:pPr>
            <a:r>
              <a:rPr lang="en-US" sz="6000" b="1" spc="0" dirty="0">
                <a:effectLst/>
                <a:latin typeface="Bara TH" panose="02000000000000000000" charset="0"/>
                <a:ea typeface="Times New Roman" panose="02020603050405020304" pitchFamily="18" charset="0"/>
                <a:cs typeface="Bara TH" panose="02000000000000000000" charset="0"/>
              </a:rPr>
              <a:t>Primary</a:t>
            </a:r>
            <a:r>
              <a:rPr lang="en-US" sz="6000" b="1" spc="-15" dirty="0">
                <a:effectLst/>
                <a:latin typeface="Bara TH" panose="02000000000000000000" charset="0"/>
                <a:ea typeface="Times New Roman" panose="02020603050405020304" pitchFamily="18" charset="0"/>
                <a:cs typeface="Bara TH" panose="02000000000000000000" charset="0"/>
              </a:rPr>
              <a:t> </a:t>
            </a:r>
            <a:r>
              <a:rPr lang="en-US" sz="6000" b="1" spc="0" dirty="0">
                <a:effectLst/>
                <a:latin typeface="Bara TH" panose="02000000000000000000" charset="0"/>
                <a:ea typeface="Times New Roman" panose="02020603050405020304" pitchFamily="18" charset="0"/>
                <a:cs typeface="Bara TH" panose="02000000000000000000" charset="0"/>
              </a:rPr>
              <a:t>Purpose</a:t>
            </a:r>
            <a:r>
              <a:rPr lang="en-US" sz="6000" b="1" spc="-10" dirty="0">
                <a:effectLst/>
                <a:latin typeface="Bara TH" panose="02000000000000000000" charset="0"/>
                <a:ea typeface="Times New Roman" panose="02020603050405020304" pitchFamily="18" charset="0"/>
                <a:cs typeface="Bara TH" panose="02000000000000000000" charset="0"/>
              </a:rPr>
              <a:t> Question:</a:t>
            </a:r>
            <a:endParaRPr lang="en-US" sz="6000" b="1" spc="-10" dirty="0">
              <a:effectLst/>
              <a:latin typeface="Bara TH" panose="02000000000000000000" charset="0"/>
              <a:ea typeface="Times New Roman" panose="02020603050405020304" pitchFamily="18" charset="0"/>
              <a:cs typeface="Bara TH" panose="02000000000000000000"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a:p>
            <a:pPr marL="914400">
              <a:spcBef>
                <a:spcPts val="695"/>
              </a:spcBef>
              <a:spcAft>
                <a:spcPts val="0"/>
              </a:spcAft>
            </a:pPr>
            <a:r>
              <a:rPr lang="en-US" sz="2400" dirty="0">
                <a:effectLst/>
                <a:latin typeface="Arial" panose="020B0604020202020204" pitchFamily="34" charset="0"/>
                <a:ea typeface="Times New Roman" panose="02020603050405020304" pitchFamily="18" charset="0"/>
                <a:cs typeface="Arial" panose="020B0604020202020204" pitchFamily="34" charset="0"/>
              </a:rPr>
              <a:t>This</a:t>
            </a:r>
            <a:r>
              <a:rPr lang="en-US" sz="2400" spc="-3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refers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most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important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and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emphasised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point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25" dirty="0">
                <a:effectLst/>
                <a:latin typeface="Arial" panose="020B0604020202020204" pitchFamily="34" charset="0"/>
                <a:ea typeface="Times New Roman" panose="02020603050405020304" pitchFamily="18" charset="0"/>
                <a:cs typeface="Arial" panose="020B0604020202020204" pitchFamily="34" charset="0"/>
              </a:rPr>
              <a:t>Ex:</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a:spcBef>
                <a:spcPts val="1160"/>
              </a:spcBef>
            </a:pPr>
            <a:br>
              <a:rPr lang="en-US" sz="2400" dirty="0">
                <a:effectLst/>
                <a:latin typeface="Arial" panose="020B0604020202020204" pitchFamily="34" charset="0"/>
                <a:ea typeface="SimSun" panose="02010600030101010101" pitchFamily="2" charset="-122"/>
                <a:cs typeface="Arial" panose="020B0604020202020204" pitchFamily="34" charset="0"/>
              </a:rPr>
            </a:br>
            <a:r>
              <a:rPr lang="en-US" sz="2400" dirty="0">
                <a:effectLst/>
                <a:latin typeface="Arial" panose="020B0604020202020204" pitchFamily="34" charset="0"/>
                <a:ea typeface="Times New Roman" panose="02020603050405020304" pitchFamily="18" charset="0"/>
                <a:cs typeface="Arial" panose="020B0604020202020204" pitchFamily="34" charset="0"/>
              </a:rPr>
              <a:t> </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primary purpose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this</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 is</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25" dirty="0">
                <a:effectLst/>
                <a:latin typeface="Arial" panose="020B0604020202020204" pitchFamily="34" charset="0"/>
                <a:ea typeface="Symbol" panose="05050102010706020507" pitchFamily="18" charset="2"/>
                <a:cs typeface="Arial" panose="020B0604020202020204" pitchFamily="34" charset="0"/>
              </a:rPr>
              <a:t>to:</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primary</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focus</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 this</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 is</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on</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which</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 the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following?</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main</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concern</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 is </a:t>
            </a:r>
            <a:r>
              <a:rPr lang="en-US" sz="2400" spc="-25" dirty="0">
                <a:effectLst/>
                <a:latin typeface="Arial" panose="020B0604020202020204" pitchFamily="34" charset="0"/>
                <a:ea typeface="Symbol" panose="05050102010706020507" pitchFamily="18" charset="2"/>
                <a:cs typeface="Arial" panose="020B0604020202020204" pitchFamily="34" charset="0"/>
              </a:rPr>
              <a:t>to:</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9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In</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 the</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author</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is</a:t>
            </a:r>
            <a:r>
              <a:rPr lang="en-US" sz="2400" spc="-2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primarily</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interested</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25" dirty="0">
                <a:effectLst/>
                <a:latin typeface="Arial" panose="020B0604020202020204" pitchFamily="34" charset="0"/>
                <a:ea typeface="Symbol" panose="05050102010706020507" pitchFamily="18" charset="2"/>
                <a:cs typeface="Arial" panose="020B0604020202020204" pitchFamily="34" charset="0"/>
              </a:rPr>
              <a:t>in:</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2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is</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chiefly</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concerned</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with:</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algn="ctr">
              <a:lnSpc>
                <a:spcPts val="4200"/>
              </a:lnSpc>
            </a:pP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9" name="Freeform 12"/>
          <p:cNvSpPr/>
          <p:nvPr/>
        </p:nvSpPr>
        <p:spPr>
          <a:xfrm rot="434198">
            <a:off x="675477" y="2617049"/>
            <a:ext cx="4899253" cy="4778997"/>
          </a:xfrm>
          <a:custGeom>
            <a:avLst/>
            <a:gdLst/>
            <a:ahLst/>
            <a:cxnLst/>
            <a:rect l="l" t="t" r="r" b="b"/>
            <a:pathLst>
              <a:path w="2668110" h="2646987">
                <a:moveTo>
                  <a:pt x="0" y="0"/>
                </a:moveTo>
                <a:lnTo>
                  <a:pt x="2668110" y="0"/>
                </a:lnTo>
                <a:lnTo>
                  <a:pt x="2668110" y="2646987"/>
                </a:lnTo>
                <a:lnTo>
                  <a:pt x="0" y="2646987"/>
                </a:lnTo>
                <a:lnTo>
                  <a:pt x="0" y="0"/>
                </a:lnTo>
                <a:close/>
              </a:path>
            </a:pathLst>
          </a:custGeom>
          <a:blipFill>
            <a:blip r:embed="rId4"/>
            <a:stretch>
              <a:fillRect/>
            </a:stretch>
          </a:blipFill>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grpSp>
        <p:nvGrpSpPr>
          <p:cNvPr id="3" name="Group 3"/>
          <p:cNvGrpSpPr/>
          <p:nvPr/>
        </p:nvGrpSpPr>
        <p:grpSpPr>
          <a:xfrm>
            <a:off x="280523" y="3134087"/>
            <a:ext cx="5246370" cy="5246370"/>
            <a:chOff x="0" y="0"/>
            <a:chExt cx="12700000" cy="12700000"/>
          </a:xfrm>
        </p:grpSpPr>
        <p:sp>
          <p:nvSpPr>
            <p:cNvPr id="4"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2"/>
              <a:stretch>
                <a:fillRect l="-15948" r="-23363"/>
              </a:stretch>
            </a:blipFill>
            <a:ln w="180975" cap="sq">
              <a:solidFill>
                <a:srgbClr val="F8D35E"/>
              </a:solidFill>
              <a:prstDash val="solid"/>
              <a:miter/>
            </a:ln>
          </p:spPr>
        </p:sp>
      </p:gr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3"/>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4"/>
            <a:stretch>
              <a:fillRect/>
            </a:stretch>
          </a:blipFill>
        </p:spPr>
      </p:sp>
      <p:sp>
        <p:nvSpPr>
          <p:cNvPr id="11" name="TextBox 11"/>
          <p:cNvSpPr txBox="1"/>
          <p:nvPr/>
        </p:nvSpPr>
        <p:spPr>
          <a:xfrm>
            <a:off x="4798584" y="2509641"/>
            <a:ext cx="14062866" cy="5114605"/>
          </a:xfrm>
          <a:prstGeom prst="rect">
            <a:avLst/>
          </a:prstGeom>
        </p:spPr>
        <p:txBody>
          <a:bodyPr wrap="square" lIns="0" tIns="0" rIns="0" bIns="0" rtlCol="0" anchor="t">
            <a:spAutoFit/>
          </a:bodyPr>
          <a:lstStyle/>
          <a:p>
            <a:pPr marL="914400">
              <a:spcBef>
                <a:spcPts val="695"/>
              </a:spcBef>
              <a:spcAft>
                <a:spcPts val="0"/>
              </a:spcAft>
            </a:pPr>
            <a:r>
              <a:rPr lang="en-IN" sz="6000" b="1" dirty="0">
                <a:latin typeface="Bara TH" panose="02000000000000000000" charset="0"/>
                <a:ea typeface="Times New Roman" panose="02020603050405020304" pitchFamily="18" charset="0"/>
                <a:cs typeface="Bara TH" panose="02000000000000000000" charset="0"/>
              </a:rPr>
              <a:t>Example:</a:t>
            </a:r>
            <a:endParaRPr lang="en-IN" sz="6000" b="1" dirty="0">
              <a:latin typeface="Bara TH" panose="02000000000000000000" charset="0"/>
              <a:ea typeface="Times New Roman" panose="02020603050405020304" pitchFamily="18" charset="0"/>
              <a:cs typeface="Bara TH" panose="02000000000000000000"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a:p>
            <a:pPr marL="914400"/>
            <a:r>
              <a:rPr lang="en-US" sz="2400" dirty="0">
                <a:effectLst/>
                <a:latin typeface="Times New Roman" panose="02020603050405020304" pitchFamily="18" charset="0"/>
                <a:ea typeface="Times New Roman" panose="02020603050405020304" pitchFamily="18" charset="0"/>
              </a:rPr>
              <a:t>Read</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following</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passages and</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select</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 best</a:t>
            </a:r>
            <a:r>
              <a:rPr lang="en-US" sz="2400" spc="-5" dirty="0">
                <a:effectLst/>
                <a:latin typeface="Times New Roman" panose="02020603050405020304" pitchFamily="18" charset="0"/>
                <a:ea typeface="Times New Roman" panose="02020603050405020304" pitchFamily="18" charset="0"/>
              </a:rPr>
              <a:t> </a:t>
            </a:r>
            <a:r>
              <a:rPr lang="en-US" sz="2400" spc="-10" dirty="0">
                <a:effectLst/>
                <a:latin typeface="Times New Roman" panose="02020603050405020304" pitchFamily="18" charset="0"/>
                <a:ea typeface="Times New Roman" panose="02020603050405020304" pitchFamily="18" charset="0"/>
              </a:rPr>
              <a:t>answer.</a:t>
            </a:r>
            <a:endParaRPr lang="en-IN" sz="2400" dirty="0">
              <a:effectLst/>
              <a:latin typeface="Times New Roman" panose="02020603050405020304" pitchFamily="18" charset="0"/>
              <a:ea typeface="Times New Roman" panose="02020603050405020304" pitchFamily="18" charset="0"/>
            </a:endParaRPr>
          </a:p>
          <a:p>
            <a:pPr marL="914400" marR="779145">
              <a:lnSpc>
                <a:spcPct val="150000"/>
              </a:lnSpc>
              <a:spcBef>
                <a:spcPts val="685"/>
              </a:spcBef>
              <a:spcAft>
                <a:spcPts val="0"/>
              </a:spcAft>
            </a:pPr>
            <a:r>
              <a:rPr lang="en-US" sz="2400" dirty="0">
                <a:effectLst/>
                <a:latin typeface="Times New Roman" panose="02020603050405020304" pitchFamily="18" charset="0"/>
                <a:ea typeface="Times New Roman" panose="02020603050405020304" pitchFamily="18" charset="0"/>
              </a:rPr>
              <a:t>In</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recent</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years,</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there</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has</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been</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growing</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concern</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about</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impact</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social</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media</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on mental health. Studies have shown that excessive use of social media can lead to depression,</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anxiety, and</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other</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mental</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health</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problems.</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Additionally, social</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media</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can contribute</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feelings</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loneliness,</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isolation,</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and</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low</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self-esteem,</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particularly</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among young people.</a:t>
            </a:r>
            <a:endParaRPr lang="en-IN" sz="2400" dirty="0">
              <a:effectLst/>
              <a:latin typeface="Times New Roman" panose="02020603050405020304" pitchFamily="18" charset="0"/>
              <a:ea typeface="Times New Roman" panose="02020603050405020304" pitchFamily="18" charset="0"/>
            </a:endParaRPr>
          </a:p>
          <a:p>
            <a:pPr algn="ctr">
              <a:lnSpc>
                <a:spcPts val="4200"/>
              </a:lnSpc>
            </a:pP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9"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81845" y="-706762"/>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2812697" y="3021814"/>
            <a:ext cx="15475303" cy="4181016"/>
          </a:xfrm>
          <a:prstGeom prst="rect">
            <a:avLst/>
          </a:prstGeom>
        </p:spPr>
        <p:txBody>
          <a:bodyPr wrap="square" lIns="0" tIns="0" rIns="0" bIns="0" rtlCol="0" anchor="t">
            <a:spAutoFit/>
          </a:bodyPr>
          <a:lstStyle/>
          <a:p>
            <a:pPr marL="914400">
              <a:spcBef>
                <a:spcPts val="695"/>
              </a:spcBef>
              <a:spcAft>
                <a:spcPts val="0"/>
              </a:spcAft>
            </a:pPr>
            <a:r>
              <a:rPr lang="en-US" sz="6000" b="1" i="1" dirty="0">
                <a:effectLst/>
                <a:latin typeface="Arial" panose="020B0604020202020204" pitchFamily="34" charset="0"/>
                <a:ea typeface="SimSun" panose="02010600030101010101" pitchFamily="2" charset="-122"/>
                <a:cs typeface="Arial" panose="020B0604020202020204" pitchFamily="34" charset="0"/>
              </a:rPr>
              <a:t>Question:</a:t>
            </a:r>
            <a:endParaRPr lang="en-US" sz="6000" b="1" i="1" spc="-10" dirty="0">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r>
              <a:rPr lang="en-US" sz="2400" i="1" dirty="0">
                <a:effectLst/>
                <a:latin typeface="Arial" panose="020B0604020202020204" pitchFamily="34" charset="0"/>
                <a:ea typeface="SimSun" panose="02010600030101010101" pitchFamily="2" charset="-122"/>
                <a:cs typeface="Arial" panose="020B0604020202020204" pitchFamily="34" charset="0"/>
              </a:rPr>
              <a:t>What</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is the</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primary</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purpose</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of</a:t>
            </a:r>
            <a:r>
              <a:rPr lang="en-US" sz="2400" i="1" spc="-1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spc="-10" dirty="0">
                <a:effectLst/>
                <a:latin typeface="Arial" panose="020B0604020202020204" pitchFamily="34" charset="0"/>
                <a:ea typeface="SimSun" panose="02010600030101010101" pitchFamily="2" charset="-122"/>
                <a:cs typeface="Arial" panose="020B0604020202020204" pitchFamily="34" charset="0"/>
              </a:rPr>
              <a:t>passage?</a:t>
            </a:r>
            <a:endParaRPr lang="en-US" sz="2400" i="1" spc="-1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2400" dirty="0">
              <a:effectLst/>
              <a:latin typeface="Arial" panose="020B0604020202020204" pitchFamily="34" charset="0"/>
              <a:ea typeface="SimSun" panose="02010600030101010101" pitchFamily="2" charset="-122"/>
              <a:cs typeface="Arial" panose="020B0604020202020204" pitchFamily="34" charset="0"/>
            </a:endParaRPr>
          </a:p>
          <a:p>
            <a:pPr lvl="0">
              <a:spcBef>
                <a:spcPts val="685"/>
              </a:spcBef>
              <a:spcAft>
                <a:spcPts val="0"/>
              </a:spcAft>
              <a:buSzPts val="1200"/>
              <a:tabLst>
                <a:tab pos="109982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          A. To</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describe the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negative effects 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social media on mental </a:t>
            </a:r>
            <a:r>
              <a:rPr lang="en-US" sz="2400" spc="-10" dirty="0">
                <a:effectLst/>
                <a:latin typeface="Arial" panose="020B0604020202020204" pitchFamily="34" charset="0"/>
                <a:ea typeface="Times New Roman" panose="02020603050405020304" pitchFamily="18" charset="0"/>
                <a:cs typeface="Arial" panose="020B0604020202020204" pitchFamily="34" charset="0"/>
              </a:rPr>
              <a:t>health.</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695"/>
              </a:spcBef>
              <a:spcAft>
                <a:spcPts val="0"/>
              </a:spcAft>
              <a:buSzPts val="1200"/>
              <a:tabLst>
                <a:tab pos="109220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          B. To</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argue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that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social media should</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be </a:t>
            </a:r>
            <a:r>
              <a:rPr lang="en-US" sz="2400" spc="-10" dirty="0">
                <a:effectLst/>
                <a:latin typeface="Arial" panose="020B0604020202020204" pitchFamily="34" charset="0"/>
                <a:ea typeface="Times New Roman" panose="02020603050405020304" pitchFamily="18" charset="0"/>
                <a:cs typeface="Arial" panose="020B0604020202020204" pitchFamily="34" charset="0"/>
              </a:rPr>
              <a:t>banned.</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685"/>
              </a:spcBef>
              <a:spcAft>
                <a:spcPts val="0"/>
              </a:spcAft>
              <a:buSzPts val="1200"/>
              <a:tabLst>
                <a:tab pos="109220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          C. To</a:t>
            </a:r>
            <a:r>
              <a:rPr lang="en-US" sz="2400" spc="-3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provide a</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balanced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view</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impact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social media</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on mental</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10" dirty="0">
                <a:effectLst/>
                <a:latin typeface="Arial" panose="020B0604020202020204" pitchFamily="34" charset="0"/>
                <a:ea typeface="Times New Roman" panose="02020603050405020304" pitchFamily="18" charset="0"/>
                <a:cs typeface="Arial" panose="020B0604020202020204" pitchFamily="34" charset="0"/>
              </a:rPr>
              <a:t>health.</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695"/>
              </a:spcBef>
              <a:spcAft>
                <a:spcPts val="0"/>
              </a:spcAft>
              <a:buSzPts val="1200"/>
              <a:tabLst>
                <a:tab pos="109982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          D. To</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promote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benefits 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social</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media</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for</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mental</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10" dirty="0">
                <a:effectLst/>
                <a:latin typeface="Arial" panose="020B0604020202020204" pitchFamily="34" charset="0"/>
                <a:ea typeface="Times New Roman" panose="02020603050405020304" pitchFamily="18" charset="0"/>
                <a:cs typeface="Arial" panose="020B0604020202020204" pitchFamily="34" charset="0"/>
              </a:rPr>
              <a:t>health.</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algn="ctr">
              <a:lnSpc>
                <a:spcPts val="4200"/>
              </a:lnSpc>
            </a:pP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9" name="Freeform 3"/>
          <p:cNvSpPr/>
          <p:nvPr/>
        </p:nvSpPr>
        <p:spPr>
          <a:xfrm>
            <a:off x="-279432" y="7367440"/>
            <a:ext cx="4787432" cy="3177658"/>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10"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1E2E6"/>
        </a:solidFill>
        <a:effectLst/>
      </p:bgPr>
    </p:bg>
    <p:spTree>
      <p:nvGrpSpPr>
        <p:cNvPr id="1" name=""/>
        <p:cNvGrpSpPr/>
        <p:nvPr/>
      </p:nvGrpSpPr>
      <p:grpSpPr>
        <a:xfrm>
          <a:off x="0" y="0"/>
          <a:ext cx="0" cy="0"/>
          <a:chOff x="0" y="0"/>
          <a:chExt cx="0" cy="0"/>
        </a:xfrm>
      </p:grpSpPr>
      <p:sp>
        <p:nvSpPr>
          <p:cNvPr id="2" name="Freeform 2"/>
          <p:cNvSpPr/>
          <p:nvPr/>
        </p:nvSpPr>
        <p:spPr>
          <a:xfrm rot="-10559862" flipH="1">
            <a:off x="956130" y="-131554"/>
            <a:ext cx="15981921" cy="10488135"/>
          </a:xfrm>
          <a:custGeom>
            <a:avLst/>
            <a:gdLst/>
            <a:ahLst/>
            <a:cxnLst/>
            <a:rect l="l" t="t" r="r" b="b"/>
            <a:pathLst>
              <a:path w="15981921" h="10488135">
                <a:moveTo>
                  <a:pt x="15981920" y="0"/>
                </a:moveTo>
                <a:lnTo>
                  <a:pt x="0" y="0"/>
                </a:lnTo>
                <a:lnTo>
                  <a:pt x="0" y="10488135"/>
                </a:lnTo>
                <a:lnTo>
                  <a:pt x="15981920" y="10488135"/>
                </a:lnTo>
                <a:lnTo>
                  <a:pt x="1598192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0" y="6913511"/>
            <a:ext cx="6215099" cy="3988022"/>
          </a:xfrm>
          <a:custGeom>
            <a:avLst/>
            <a:gdLst/>
            <a:ahLst/>
            <a:cxnLst/>
            <a:rect l="l" t="t" r="r" b="b"/>
            <a:pathLst>
              <a:path w="6215099" h="3988022">
                <a:moveTo>
                  <a:pt x="0" y="0"/>
                </a:moveTo>
                <a:lnTo>
                  <a:pt x="6215099" y="0"/>
                </a:lnTo>
                <a:lnTo>
                  <a:pt x="6215099" y="3988022"/>
                </a:lnTo>
                <a:lnTo>
                  <a:pt x="0" y="3988022"/>
                </a:lnTo>
                <a:lnTo>
                  <a:pt x="0" y="0"/>
                </a:lnTo>
                <a:close/>
              </a:path>
            </a:pathLst>
          </a:custGeom>
          <a:blipFill>
            <a:blip r:embed="rId3"/>
            <a:stretch>
              <a:fillRect/>
            </a:stretch>
          </a:blipFill>
        </p:spPr>
      </p:sp>
      <p:sp>
        <p:nvSpPr>
          <p:cNvPr id="4" name="Freeform 4"/>
          <p:cNvSpPr/>
          <p:nvPr/>
        </p:nvSpPr>
        <p:spPr>
          <a:xfrm rot="930694">
            <a:off x="14966411" y="608858"/>
            <a:ext cx="3029758" cy="3436398"/>
          </a:xfrm>
          <a:custGeom>
            <a:avLst/>
            <a:gdLst/>
            <a:ahLst/>
            <a:cxnLst/>
            <a:rect l="l" t="t" r="r" b="b"/>
            <a:pathLst>
              <a:path w="3029758" h="3436398">
                <a:moveTo>
                  <a:pt x="0" y="0"/>
                </a:moveTo>
                <a:lnTo>
                  <a:pt x="3029758" y="0"/>
                </a:lnTo>
                <a:lnTo>
                  <a:pt x="3029758" y="3436398"/>
                </a:lnTo>
                <a:lnTo>
                  <a:pt x="0" y="3436398"/>
                </a:lnTo>
                <a:lnTo>
                  <a:pt x="0" y="0"/>
                </a:lnTo>
                <a:close/>
              </a:path>
            </a:pathLst>
          </a:custGeom>
          <a:blipFill>
            <a:blip r:embed="rId4"/>
            <a:stretch>
              <a:fillRect/>
            </a:stretch>
          </a:blipFill>
        </p:spPr>
      </p:sp>
      <p:sp>
        <p:nvSpPr>
          <p:cNvPr id="5" name="TextBox 5"/>
          <p:cNvSpPr txBox="1"/>
          <p:nvPr/>
        </p:nvSpPr>
        <p:spPr>
          <a:xfrm>
            <a:off x="5583408" y="1231682"/>
            <a:ext cx="7121183" cy="1095375"/>
          </a:xfrm>
          <a:prstGeom prst="rect">
            <a:avLst/>
          </a:prstGeom>
        </p:spPr>
        <p:txBody>
          <a:bodyPr lIns="0" tIns="0" rIns="0" bIns="0" rtlCol="0" anchor="t">
            <a:spAutoFit/>
          </a:bodyPr>
          <a:lstStyle/>
          <a:p>
            <a:pPr algn="ctr">
              <a:lnSpc>
                <a:spcPts val="8400"/>
              </a:lnSpc>
            </a:pPr>
            <a:r>
              <a:rPr lang="en-US" sz="6000" dirty="0">
                <a:solidFill>
                  <a:srgbClr val="2B5796"/>
                </a:solidFill>
                <a:latin typeface="Bara TH" panose="02000000000000000000"/>
                <a:ea typeface="Bara TH" panose="02000000000000000000"/>
                <a:cs typeface="Bara TH" panose="02000000000000000000"/>
                <a:sym typeface="Bara TH" panose="02000000000000000000"/>
              </a:rPr>
              <a:t>Introduction</a:t>
            </a:r>
            <a:endParaRPr lang="en-US" sz="6000" dirty="0">
              <a:solidFill>
                <a:srgbClr val="2B5796"/>
              </a:solidFill>
              <a:latin typeface="Bara TH" panose="02000000000000000000"/>
              <a:ea typeface="Bara TH" panose="02000000000000000000"/>
              <a:cs typeface="Bara TH" panose="02000000000000000000"/>
              <a:sym typeface="Bara TH" panose="02000000000000000000"/>
            </a:endParaRPr>
          </a:p>
        </p:txBody>
      </p:sp>
      <p:sp>
        <p:nvSpPr>
          <p:cNvPr id="8" name="TextBox 7"/>
          <p:cNvSpPr txBox="1"/>
          <p:nvPr/>
        </p:nvSpPr>
        <p:spPr>
          <a:xfrm>
            <a:off x="3886200" y="2694945"/>
            <a:ext cx="11018921" cy="4897110"/>
          </a:xfrm>
          <a:prstGeom prst="rect">
            <a:avLst/>
          </a:prstGeom>
          <a:noFill/>
        </p:spPr>
        <p:txBody>
          <a:bodyPr wrap="square">
            <a:spAutoFit/>
          </a:bodyPr>
          <a:lstStyle/>
          <a:p>
            <a:pPr marL="647700" lvl="1" indent="-323850">
              <a:lnSpc>
                <a:spcPts val="4200"/>
              </a:lnSpc>
              <a:buFont typeface="Arial" panose="020B0604020202020204"/>
              <a:buChar char="•"/>
            </a:pPr>
            <a:r>
              <a:rPr lang="en-US" sz="3000" dirty="0">
                <a:solidFill>
                  <a:srgbClr val="404181"/>
                </a:solidFill>
                <a:latin typeface="Arial" panose="020B0604020202020204" pitchFamily="34" charset="0"/>
                <a:ea typeface="Livvic"/>
                <a:cs typeface="Arial" panose="020B0604020202020204" pitchFamily="34" charset="0"/>
                <a:sym typeface="Livvic"/>
              </a:rPr>
              <a:t>Reading comprehension is the ability to understand written text.</a:t>
            </a:r>
            <a:endParaRPr lang="en-US" sz="3000" dirty="0">
              <a:solidFill>
                <a:srgbClr val="404181"/>
              </a:solidFill>
              <a:latin typeface="Arial" panose="020B0604020202020204" pitchFamily="34" charset="0"/>
              <a:ea typeface="Livvic"/>
              <a:cs typeface="Arial" panose="020B0604020202020204" pitchFamily="34" charset="0"/>
              <a:sym typeface="Livvic"/>
            </a:endParaRPr>
          </a:p>
          <a:p>
            <a:pPr algn="l">
              <a:lnSpc>
                <a:spcPts val="4200"/>
              </a:lnSpc>
            </a:pPr>
            <a:r>
              <a:rPr lang="en-US" sz="3000" dirty="0">
                <a:solidFill>
                  <a:srgbClr val="404181"/>
                </a:solidFill>
                <a:latin typeface="Arial" panose="020B0604020202020204" pitchFamily="34" charset="0"/>
                <a:ea typeface="Livvic"/>
                <a:cs typeface="Arial" panose="020B0604020202020204" pitchFamily="34" charset="0"/>
                <a:sym typeface="Livvic"/>
              </a:rPr>
              <a:t> </a:t>
            </a:r>
            <a:endParaRPr lang="en-US" sz="3000" dirty="0">
              <a:solidFill>
                <a:srgbClr val="404181"/>
              </a:solidFill>
              <a:latin typeface="Arial" panose="020B0604020202020204" pitchFamily="34" charset="0"/>
              <a:ea typeface="Livvic"/>
              <a:cs typeface="Arial" panose="020B0604020202020204" pitchFamily="34" charset="0"/>
              <a:sym typeface="Livvic"/>
            </a:endParaRPr>
          </a:p>
          <a:p>
            <a:pPr marL="647700" lvl="1" indent="-323850" algn="l">
              <a:lnSpc>
                <a:spcPts val="4200"/>
              </a:lnSpc>
              <a:buFont typeface="Arial" panose="020B0604020202020204"/>
              <a:buChar char="•"/>
            </a:pPr>
            <a:r>
              <a:rPr lang="en-US" sz="3000" dirty="0">
                <a:solidFill>
                  <a:srgbClr val="404181"/>
                </a:solidFill>
                <a:latin typeface="Arial" panose="020B0604020202020204" pitchFamily="34" charset="0"/>
                <a:ea typeface="Livvic"/>
                <a:cs typeface="Arial" panose="020B0604020202020204" pitchFamily="34" charset="0"/>
                <a:sym typeface="Livvic"/>
              </a:rPr>
              <a:t>It involves the process of decoding written words, understanding their meaning, and making connections between ideas in the text. </a:t>
            </a:r>
            <a:endParaRPr lang="en-US" sz="3000" dirty="0">
              <a:solidFill>
                <a:srgbClr val="404181"/>
              </a:solidFill>
              <a:latin typeface="Arial" panose="020B0604020202020204" pitchFamily="34" charset="0"/>
              <a:ea typeface="Livvic"/>
              <a:cs typeface="Arial" panose="020B0604020202020204" pitchFamily="34" charset="0"/>
              <a:sym typeface="Livvic"/>
            </a:endParaRPr>
          </a:p>
          <a:p>
            <a:pPr algn="l">
              <a:lnSpc>
                <a:spcPts val="4200"/>
              </a:lnSpc>
            </a:pPr>
            <a:endParaRPr lang="en-US" sz="3000" dirty="0">
              <a:solidFill>
                <a:srgbClr val="404181"/>
              </a:solidFill>
              <a:latin typeface="Arial" panose="020B0604020202020204" pitchFamily="34" charset="0"/>
              <a:ea typeface="Livvic"/>
              <a:cs typeface="Arial" panose="020B0604020202020204" pitchFamily="34" charset="0"/>
              <a:sym typeface="Livvic"/>
            </a:endParaRPr>
          </a:p>
          <a:p>
            <a:pPr marL="647700" lvl="1" indent="-323850" algn="l">
              <a:lnSpc>
                <a:spcPts val="4200"/>
              </a:lnSpc>
              <a:buFont typeface="Arial" panose="020B0604020202020204"/>
              <a:buChar char="•"/>
            </a:pPr>
            <a:r>
              <a:rPr lang="en-US" sz="3000" dirty="0">
                <a:solidFill>
                  <a:srgbClr val="404181"/>
                </a:solidFill>
                <a:latin typeface="Arial" panose="020B0604020202020204" pitchFamily="34" charset="0"/>
                <a:ea typeface="Livvic"/>
                <a:cs typeface="Arial" panose="020B0604020202020204" pitchFamily="34" charset="0"/>
                <a:sym typeface="Livvic"/>
              </a:rPr>
              <a:t>Reading comprehension is essential for effective communication, critical thinking, and problem-solving.</a:t>
            </a:r>
            <a:endParaRPr lang="en-US" sz="3000" dirty="0">
              <a:solidFill>
                <a:srgbClr val="404181"/>
              </a:solidFill>
              <a:latin typeface="Arial" panose="020B0604020202020204" pitchFamily="34" charset="0"/>
              <a:ea typeface="Livvic"/>
              <a:cs typeface="Arial" panose="020B0604020202020204" pitchFamily="34" charset="0"/>
              <a:sym typeface="Livv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81845" y="-706762"/>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1016667" y="3218545"/>
            <a:ext cx="17415930" cy="4470839"/>
          </a:xfrm>
          <a:prstGeom prst="rect">
            <a:avLst/>
          </a:prstGeom>
        </p:spPr>
        <p:txBody>
          <a:bodyPr wrap="square" lIns="0" tIns="0" rIns="0" bIns="0" rtlCol="0" anchor="t">
            <a:spAutoFit/>
          </a:bodyPr>
          <a:lstStyle/>
          <a:p>
            <a:pPr marL="914400" marR="779145">
              <a:lnSpc>
                <a:spcPct val="150000"/>
              </a:lnSpc>
              <a:spcBef>
                <a:spcPts val="685"/>
              </a:spcBef>
              <a:spcAft>
                <a:spcPts val="0"/>
              </a:spcAft>
            </a:pPr>
            <a:r>
              <a:rPr lang="en-US" sz="2400" b="1" dirty="0">
                <a:effectLst/>
                <a:latin typeface="Arial" panose="020B0604020202020204" pitchFamily="34" charset="0"/>
                <a:ea typeface="Times New Roman" panose="02020603050405020304" pitchFamily="18" charset="0"/>
                <a:cs typeface="Arial" panose="020B0604020202020204" pitchFamily="34" charset="0"/>
              </a:rPr>
              <a:t>Correct answer: A</a:t>
            </a:r>
            <a:r>
              <a:rPr lang="en-US" sz="2400" dirty="0">
                <a:effectLst/>
                <a:latin typeface="Arial" panose="020B0604020202020204" pitchFamily="34" charset="0"/>
                <a:ea typeface="Times New Roman" panose="02020603050405020304" pitchFamily="18" charset="0"/>
                <a:cs typeface="Arial" panose="020B0604020202020204" pitchFamily="34" charset="0"/>
              </a:rPr>
              <a:t>. To describe the negative effects of social media on mental health.</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914400" marR="779145">
              <a:lnSpc>
                <a:spcPct val="150000"/>
              </a:lnSpc>
              <a:spcBef>
                <a:spcPts val="685"/>
              </a:spcBef>
              <a:spcAft>
                <a:spcPts val="0"/>
              </a:spcAft>
            </a:pPr>
            <a:r>
              <a:rPr lang="en-US" sz="2400" b="1" dirty="0">
                <a:effectLst/>
                <a:latin typeface="Arial" panose="020B0604020202020204" pitchFamily="34" charset="0"/>
                <a:ea typeface="Times New Roman" panose="02020603050405020304" pitchFamily="18" charset="0"/>
                <a:cs typeface="Arial" panose="020B0604020202020204" pitchFamily="34" charset="0"/>
              </a:rPr>
              <a:t>Explanation:</a:t>
            </a:r>
            <a:r>
              <a:rPr lang="en-US" sz="2400" b="1" spc="-3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discusses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growing</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concern</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about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impact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social</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media on mental health and the negative effects associated with excessive use of social media.</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914400" marR="714375">
              <a:lnSpc>
                <a:spcPct val="150000"/>
              </a:lnSpc>
              <a:spcBef>
                <a:spcPts val="5"/>
              </a:spcBef>
              <a:spcAft>
                <a:spcPts val="0"/>
              </a:spcAft>
            </a:pP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does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not</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argue that</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social</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media</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should</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be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banned,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provide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balanced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view</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 the impact of social media, or promote the benefits of social media for mental health.</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914400" marR="779145">
              <a:lnSpc>
                <a:spcPct val="150000"/>
              </a:lnSpc>
              <a:spcAft>
                <a:spcPts val="0"/>
              </a:spcAft>
            </a:pPr>
            <a:r>
              <a:rPr lang="en-US" sz="2400" dirty="0">
                <a:effectLst/>
                <a:latin typeface="Arial" panose="020B0604020202020204" pitchFamily="34" charset="0"/>
                <a:ea typeface="Times New Roman" panose="02020603050405020304" pitchFamily="18" charset="0"/>
                <a:cs typeface="Arial" panose="020B0604020202020204" pitchFamily="34" charset="0"/>
              </a:rPr>
              <a:t>Therefore,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primary</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purpose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is</a:t>
            </a:r>
            <a:r>
              <a:rPr lang="en-US" sz="2400" spc="-3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describe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negative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effects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social media on mental health, making answer choice A the correct answer.</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algn="ctr">
              <a:lnSpc>
                <a:spcPts val="4200"/>
              </a:lnSpc>
            </a:pP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9" name="Freeform 4"/>
          <p:cNvSpPr/>
          <p:nvPr/>
        </p:nvSpPr>
        <p:spPr>
          <a:xfrm flipH="1">
            <a:off x="1028699" y="7216871"/>
            <a:ext cx="3952478" cy="3715782"/>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4"/>
            <a:stretch>
              <a:fillRect/>
            </a:stretch>
          </a:blipFill>
        </p:spPr>
      </p:sp>
      <p:sp>
        <p:nvSpPr>
          <p:cNvPr id="10"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5775551" y="2563056"/>
            <a:ext cx="11060327" cy="5070619"/>
          </a:xfrm>
          <a:prstGeom prst="rect">
            <a:avLst/>
          </a:prstGeom>
        </p:spPr>
        <p:txBody>
          <a:bodyPr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Title Question</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a:p>
            <a:pPr marL="914400" marR="779145">
              <a:lnSpc>
                <a:spcPct val="150000"/>
              </a:lnSpc>
              <a:spcBef>
                <a:spcPts val="700"/>
              </a:spcBef>
              <a:spcAft>
                <a:spcPts val="0"/>
              </a:spcAft>
            </a:pPr>
            <a:r>
              <a:rPr lang="en-US" sz="2400" dirty="0">
                <a:effectLst/>
                <a:latin typeface="Arial" panose="020B0604020202020204" pitchFamily="34" charset="0"/>
                <a:ea typeface="Times New Roman" panose="02020603050405020304" pitchFamily="18" charset="0"/>
                <a:cs typeface="Arial" panose="020B0604020202020204" pitchFamily="34" charset="0"/>
              </a:rPr>
              <a:t>By</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title,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we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mean</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heading</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that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would</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be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most</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suitable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for</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title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should be built around the central idea of the passage. </a:t>
            </a:r>
            <a:r>
              <a:rPr lang="en-US" sz="2400" dirty="0" err="1">
                <a:effectLst/>
                <a:latin typeface="Arial" panose="020B0604020202020204" pitchFamily="34" charset="0"/>
                <a:ea typeface="Times New Roman" panose="02020603050405020304" pitchFamily="18" charset="0"/>
                <a:cs typeface="Arial" panose="020B0604020202020204" pitchFamily="34" charset="0"/>
              </a:rPr>
              <a:t>Eg.</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914400" marR="779145">
              <a:lnSpc>
                <a:spcPct val="150000"/>
              </a:lnSpc>
              <a:spcBef>
                <a:spcPts val="700"/>
              </a:spcBef>
              <a:spcAft>
                <a:spcPts val="0"/>
              </a:spcAft>
            </a:pP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  The</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most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apt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title</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for 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25" dirty="0">
                <a:effectLst/>
                <a:latin typeface="Arial" panose="020B0604020202020204" pitchFamily="34" charset="0"/>
                <a:ea typeface="Symbol" panose="05050102010706020507" pitchFamily="18" charset="2"/>
                <a:cs typeface="Arial" panose="020B0604020202020204" pitchFamily="34" charset="0"/>
              </a:rPr>
              <a:t>is:</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r>
              <a:rPr lang="en-US" sz="2400" dirty="0">
                <a:effectLst/>
                <a:latin typeface="Arial" panose="020B0604020202020204" pitchFamily="34" charset="0"/>
                <a:ea typeface="SimSun" panose="02010600030101010101" pitchFamily="2" charset="-122"/>
                <a:cs typeface="Arial" panose="020B0604020202020204" pitchFamily="34" charset="0"/>
              </a:rPr>
              <a:t>           Select</a:t>
            </a:r>
            <a:r>
              <a:rPr lang="en-US" sz="2400" spc="-20"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the</a:t>
            </a:r>
            <a:r>
              <a:rPr lang="en-US" sz="2400" spc="-2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most</a:t>
            </a:r>
            <a:r>
              <a:rPr lang="en-US" sz="2400" spc="-20"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suitable</a:t>
            </a:r>
            <a:r>
              <a:rPr lang="en-US" sz="2400" spc="-2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title</a:t>
            </a:r>
            <a:r>
              <a:rPr lang="en-US" sz="2400" spc="-2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for</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the</a:t>
            </a:r>
            <a:r>
              <a:rPr lang="en-US" sz="2400" spc="-2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passage</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from</a:t>
            </a:r>
            <a:r>
              <a:rPr lang="en-US" sz="2400" spc="-10"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the</a:t>
            </a:r>
            <a:r>
              <a:rPr lang="en-US" sz="2400" spc="-2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following: </a:t>
            </a:r>
            <a:endParaRPr lang="en-US" sz="2400" dirty="0">
              <a:solidFill>
                <a:srgbClr val="00857D"/>
              </a:solidFill>
              <a:latin typeface="Arial" panose="020B0604020202020204" pitchFamily="34" charset="0"/>
              <a:ea typeface="Bara TH" panose="02000000000000000000"/>
              <a:cs typeface="Arial" panose="020B0604020202020204" pitchFamily="34" charset="0"/>
              <a:sym typeface="Bara TH" panose="02000000000000000000"/>
            </a:endParaRPr>
          </a:p>
        </p:txBody>
      </p:sp>
      <p:sp>
        <p:nvSpPr>
          <p:cNvPr id="9" name="Freeform 12"/>
          <p:cNvSpPr/>
          <p:nvPr/>
        </p:nvSpPr>
        <p:spPr>
          <a:xfrm rot="434198">
            <a:off x="675477" y="2617049"/>
            <a:ext cx="4899253" cy="4778997"/>
          </a:xfrm>
          <a:custGeom>
            <a:avLst/>
            <a:gdLst/>
            <a:ahLst/>
            <a:cxnLst/>
            <a:rect l="l" t="t" r="r" b="b"/>
            <a:pathLst>
              <a:path w="2668110" h="2646987">
                <a:moveTo>
                  <a:pt x="0" y="0"/>
                </a:moveTo>
                <a:lnTo>
                  <a:pt x="2668110" y="0"/>
                </a:lnTo>
                <a:lnTo>
                  <a:pt x="2668110" y="2646987"/>
                </a:lnTo>
                <a:lnTo>
                  <a:pt x="0" y="2646987"/>
                </a:lnTo>
                <a:lnTo>
                  <a:pt x="0" y="0"/>
                </a:lnTo>
                <a:close/>
              </a:path>
            </a:pathLst>
          </a:custGeom>
          <a:blipFill>
            <a:blip r:embed="rId4"/>
            <a:stretch>
              <a:fillRect/>
            </a:stretch>
          </a:blipFill>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grpSp>
        <p:nvGrpSpPr>
          <p:cNvPr id="3" name="Group 3"/>
          <p:cNvGrpSpPr/>
          <p:nvPr/>
        </p:nvGrpSpPr>
        <p:grpSpPr>
          <a:xfrm>
            <a:off x="280523" y="3134087"/>
            <a:ext cx="5246370" cy="5246370"/>
            <a:chOff x="0" y="0"/>
            <a:chExt cx="12700000" cy="12700000"/>
          </a:xfrm>
        </p:grpSpPr>
        <p:sp>
          <p:nvSpPr>
            <p:cNvPr id="4"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2"/>
              <a:stretch>
                <a:fillRect l="-15948" r="-23363"/>
              </a:stretch>
            </a:blipFill>
            <a:ln w="180975" cap="sq">
              <a:solidFill>
                <a:srgbClr val="F8D35E"/>
              </a:solidFill>
              <a:prstDash val="solid"/>
              <a:miter/>
            </a:ln>
          </p:spPr>
        </p:sp>
      </p:gr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3"/>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4"/>
            <a:stretch>
              <a:fillRect/>
            </a:stretch>
          </a:blipFill>
        </p:spPr>
      </p:sp>
      <p:sp>
        <p:nvSpPr>
          <p:cNvPr id="11" name="TextBox 11"/>
          <p:cNvSpPr txBox="1"/>
          <p:nvPr/>
        </p:nvSpPr>
        <p:spPr>
          <a:xfrm>
            <a:off x="5775551" y="2563056"/>
            <a:ext cx="11060327" cy="5993949"/>
          </a:xfrm>
          <a:prstGeom prst="rect">
            <a:avLst/>
          </a:prstGeom>
        </p:spPr>
        <p:txBody>
          <a:bodyPr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Example</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marR="1993900" lvl="1">
              <a:lnSpc>
                <a:spcPct val="150000"/>
              </a:lnSpc>
              <a:spcBef>
                <a:spcPts val="680"/>
              </a:spcBef>
              <a:spcAft>
                <a:spcPts val="0"/>
              </a:spcAft>
              <a:buSzPts val="1000"/>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     Read the following passages and select the best answer.</a:t>
            </a:r>
            <a:endParaRPr lang="en-US" sz="2400" spc="0" dirty="0">
              <a:effectLst/>
              <a:latin typeface="Arial" panose="020B0604020202020204" pitchFamily="34" charset="0"/>
              <a:ea typeface="Symbol" panose="05050102010706020507" pitchFamily="18" charset="2"/>
              <a:cs typeface="Arial" panose="020B0604020202020204" pitchFamily="34" charset="0"/>
            </a:endParaRPr>
          </a:p>
          <a:p>
            <a:pPr marR="1993900" lvl="1">
              <a:lnSpc>
                <a:spcPct val="150000"/>
              </a:lnSpc>
              <a:spcBef>
                <a:spcPts val="680"/>
              </a:spcBef>
              <a:spcAft>
                <a:spcPts val="0"/>
              </a:spcAft>
              <a:buSzPts val="1000"/>
              <a:tabLst>
                <a:tab pos="1370965" algn="l"/>
              </a:tabLst>
            </a:pP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914400" marR="779145">
              <a:lnSpc>
                <a:spcPct val="150000"/>
              </a:lnSpc>
              <a:spcAft>
                <a:spcPts val="0"/>
              </a:spcAft>
            </a:pPr>
            <a:r>
              <a:rPr lang="en-US" sz="2400" dirty="0">
                <a:effectLst/>
                <a:latin typeface="Arial" panose="020B0604020202020204" pitchFamily="34" charset="0"/>
                <a:ea typeface="Times New Roman" panose="02020603050405020304" pitchFamily="18" charset="0"/>
                <a:cs typeface="Arial" panose="020B0604020202020204" pitchFamily="34" charset="0"/>
              </a:rPr>
              <a:t>In recent years, there has been a surge in interest in sustainable living. Many people are looking</a:t>
            </a:r>
            <a:r>
              <a:rPr lang="en-US" sz="2400" spc="-3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for</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ways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reduce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their</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carbon</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footprint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and</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live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more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eco-friendly</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lifestyles.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This</a:t>
            </a:r>
            <a:r>
              <a:rPr lang="en-IN" sz="2400" dirty="0">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has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led</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an</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increase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in</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popularity</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practices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such</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composting,</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zero-waste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living, and renewable energy.</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4456061" y="1874213"/>
            <a:ext cx="11060327" cy="5711820"/>
          </a:xfrm>
          <a:prstGeom prst="rect">
            <a:avLst/>
          </a:prstGeom>
        </p:spPr>
        <p:txBody>
          <a:bodyPr lIns="0" tIns="0" rIns="0" bIns="0" rtlCol="0" anchor="t">
            <a:spAutoFit/>
          </a:bodyPr>
          <a:lstStyle/>
          <a:p>
            <a:pPr lvl="0">
              <a:spcBef>
                <a:spcPts val="5"/>
              </a:spcBef>
              <a:spcAft>
                <a:spcPts val="0"/>
              </a:spcAft>
              <a:buSzPts val="1200"/>
              <a:tabLst>
                <a:tab pos="1066800" algn="l"/>
              </a:tabLst>
            </a:pP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r>
              <a:rPr lang="en-US" sz="6000" i="1" dirty="0">
                <a:effectLst/>
                <a:latin typeface="Bara TH" panose="02000000000000000000" charset="0"/>
                <a:ea typeface="SimSun" panose="02010600030101010101" pitchFamily="2" charset="-122"/>
                <a:cs typeface="Bara TH" panose="02000000000000000000" charset="0"/>
              </a:rPr>
              <a:t>Question:</a:t>
            </a:r>
            <a:endParaRPr lang="en-US" sz="6000" i="1" spc="-10" dirty="0">
              <a:latin typeface="Bara TH" panose="02000000000000000000" charset="0"/>
              <a:ea typeface="SimSun" panose="02010600030101010101" pitchFamily="2" charset="-122"/>
              <a:cs typeface="Bara TH" panose="02000000000000000000" charset="0"/>
            </a:endParaRPr>
          </a:p>
          <a:p>
            <a:pPr lvl="0">
              <a:spcBef>
                <a:spcPts val="5"/>
              </a:spcBef>
              <a:spcAft>
                <a:spcPts val="0"/>
              </a:spcAft>
              <a:buSzPts val="1200"/>
              <a:tabLst>
                <a:tab pos="1066800" algn="l"/>
              </a:tabLst>
            </a:pPr>
            <a:r>
              <a:rPr lang="en-US" sz="2400" i="1" dirty="0">
                <a:effectLst/>
                <a:latin typeface="Arial" panose="020B0604020202020204" pitchFamily="34" charset="0"/>
                <a:ea typeface="SimSun" panose="02010600030101010101" pitchFamily="2" charset="-122"/>
                <a:cs typeface="Arial" panose="020B0604020202020204" pitchFamily="34" charset="0"/>
              </a:rPr>
              <a:t>Which of</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following</a:t>
            </a:r>
            <a:r>
              <a:rPr lang="en-US" sz="2400" i="1" spc="-1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titles</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best</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captures</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 main</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idea</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of</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spc="-10" dirty="0">
                <a:effectLst/>
                <a:latin typeface="Arial" panose="020B0604020202020204" pitchFamily="34" charset="0"/>
                <a:ea typeface="SimSun" panose="02010600030101010101" pitchFamily="2" charset="-122"/>
                <a:cs typeface="Arial" panose="020B0604020202020204" pitchFamily="34" charset="0"/>
              </a:rPr>
              <a:t>passage?</a:t>
            </a:r>
            <a:endParaRPr lang="en-US" sz="2400" i="1" spc="-1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endParaRPr lang="en-US" sz="2400" i="1" spc="-10" dirty="0">
              <a:latin typeface="Arial" panose="020B0604020202020204" pitchFamily="34" charset="0"/>
              <a:ea typeface="SimSun" panose="02010600030101010101" pitchFamily="2" charset="-122"/>
              <a:cs typeface="Arial" panose="020B0604020202020204" pitchFamily="34" charset="0"/>
            </a:endParaRPr>
          </a:p>
          <a:p>
            <a:pPr marL="342900" lvl="0" indent="-342900">
              <a:spcBef>
                <a:spcPts val="695"/>
              </a:spcBef>
              <a:spcAft>
                <a:spcPts val="0"/>
              </a:spcAft>
              <a:buSzPts val="1200"/>
              <a:buFont typeface="Times New Roman" panose="02020603050405020304" pitchFamily="18" charset="0"/>
              <a:buAutoNum type="alphaUcPeriod"/>
              <a:tabLst>
                <a:tab pos="109982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Rise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of Sustainable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Living: A</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Growing</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10" dirty="0">
                <a:effectLst/>
                <a:latin typeface="Arial" panose="020B0604020202020204" pitchFamily="34" charset="0"/>
                <a:ea typeface="Times New Roman" panose="02020603050405020304" pitchFamily="18" charset="0"/>
                <a:cs typeface="Arial" panose="020B0604020202020204" pitchFamily="34" charset="0"/>
              </a:rPr>
              <a:t>Trend</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685"/>
              </a:spcBef>
              <a:spcAft>
                <a:spcPts val="0"/>
              </a:spcAft>
              <a:buSzPts val="1200"/>
              <a:buFont typeface="Times New Roman" panose="02020603050405020304" pitchFamily="18" charset="0"/>
              <a:buAutoNum type="alphaUcPeriod"/>
              <a:tabLst>
                <a:tab pos="109220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Importance of</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Reducing Your</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Carbon</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10" dirty="0">
                <a:effectLst/>
                <a:latin typeface="Arial" panose="020B0604020202020204" pitchFamily="34" charset="0"/>
                <a:ea typeface="Times New Roman" panose="02020603050405020304" pitchFamily="18" charset="0"/>
                <a:cs typeface="Arial" panose="020B0604020202020204" pitchFamily="34" charset="0"/>
              </a:rPr>
              <a:t>Footprint</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695"/>
              </a:spcBef>
              <a:spcAft>
                <a:spcPts val="0"/>
              </a:spcAft>
              <a:buSzPts val="1200"/>
              <a:buFont typeface="Times New Roman" panose="02020603050405020304" pitchFamily="18" charset="0"/>
              <a:buAutoNum type="alphaUcPeriod"/>
              <a:tabLst>
                <a:tab pos="109220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How</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to Live a</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Zero-Waste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Lifestyle</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685"/>
              </a:spcBef>
              <a:spcAft>
                <a:spcPts val="0"/>
              </a:spcAft>
              <a:buSzPts val="1200"/>
              <a:buFont typeface="Times New Roman" panose="02020603050405020304" pitchFamily="18" charset="0"/>
              <a:buAutoNum type="alphaUcPeriod"/>
              <a:tabLst>
                <a:tab pos="109982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Benefits 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Renewable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Energy</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18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3"/>
          <p:cNvSpPr/>
          <p:nvPr/>
        </p:nvSpPr>
        <p:spPr>
          <a:xfrm>
            <a:off x="97377" y="7263182"/>
            <a:ext cx="4787432" cy="3177658"/>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10"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1695804" y="2558174"/>
            <a:ext cx="15921478" cy="5532284"/>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a:t>
            </a:r>
            <a:endParaRPr lang="en-US" sz="6000" b="1" spc="-10" dirty="0">
              <a:latin typeface="Bara TH" panose="02000000000000000000" charset="0"/>
              <a:ea typeface="Times New Roman" panose="02020603050405020304" pitchFamily="18" charset="0"/>
              <a:cs typeface="Bara TH" panose="02000000000000000000" charset="0"/>
            </a:endParaRPr>
          </a:p>
          <a:p>
            <a:pPr marL="914400">
              <a:spcBef>
                <a:spcPts val="695"/>
              </a:spcBef>
              <a:spcAft>
                <a:spcPts val="0"/>
              </a:spcAft>
            </a:pPr>
            <a:r>
              <a:rPr lang="en-US" sz="2400" b="1" dirty="0">
                <a:effectLst/>
                <a:latin typeface="Arial" panose="020B0604020202020204" pitchFamily="34" charset="0"/>
                <a:ea typeface="SimSun" panose="02010600030101010101" pitchFamily="2" charset="-122"/>
                <a:cs typeface="Arial" panose="020B0604020202020204" pitchFamily="34" charset="0"/>
              </a:rPr>
              <a:t>Correct</a:t>
            </a:r>
            <a:r>
              <a:rPr lang="en-US" sz="2400" b="1" spc="-15" dirty="0">
                <a:effectLst/>
                <a:latin typeface="Arial" panose="020B0604020202020204" pitchFamily="34" charset="0"/>
                <a:ea typeface="SimSun" panose="02010600030101010101" pitchFamily="2" charset="-122"/>
                <a:cs typeface="Arial" panose="020B0604020202020204" pitchFamily="34" charset="0"/>
              </a:rPr>
              <a:t> </a:t>
            </a:r>
            <a:r>
              <a:rPr lang="en-US" sz="2400" b="1" dirty="0">
                <a:effectLst/>
                <a:latin typeface="Arial" panose="020B0604020202020204" pitchFamily="34" charset="0"/>
                <a:ea typeface="SimSun" panose="02010600030101010101" pitchFamily="2" charset="-122"/>
                <a:cs typeface="Arial" panose="020B0604020202020204" pitchFamily="34" charset="0"/>
              </a:rPr>
              <a:t>answer:</a:t>
            </a:r>
            <a:r>
              <a:rPr lang="en-US" sz="2400" b="1" spc="-5" dirty="0">
                <a:effectLst/>
                <a:latin typeface="Arial" panose="020B0604020202020204" pitchFamily="34" charset="0"/>
                <a:ea typeface="SimSun" panose="02010600030101010101" pitchFamily="2" charset="-122"/>
                <a:cs typeface="Arial" panose="020B0604020202020204" pitchFamily="34" charset="0"/>
              </a:rPr>
              <a:t> </a:t>
            </a:r>
            <a:r>
              <a:rPr lang="en-US" sz="2400" b="1" dirty="0">
                <a:effectLst/>
                <a:latin typeface="Arial" panose="020B0604020202020204" pitchFamily="34" charset="0"/>
                <a:ea typeface="SimSun" panose="02010600030101010101" pitchFamily="2" charset="-122"/>
                <a:cs typeface="Arial" panose="020B0604020202020204" pitchFamily="34" charset="0"/>
              </a:rPr>
              <a:t>A</a:t>
            </a:r>
            <a:r>
              <a:rPr lang="en-US" sz="2400" dirty="0">
                <a:effectLst/>
                <a:latin typeface="Arial" panose="020B0604020202020204" pitchFamily="34" charset="0"/>
                <a:ea typeface="SimSun" panose="02010600030101010101" pitchFamily="2" charset="-122"/>
                <a:cs typeface="Arial" panose="020B0604020202020204" pitchFamily="34" charset="0"/>
              </a:rPr>
              <a:t>.</a:t>
            </a:r>
            <a:r>
              <a:rPr lang="en-US" sz="2400" spc="-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The</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Rise</a:t>
            </a:r>
            <a:r>
              <a:rPr lang="en-US" sz="2400" spc="-10"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of</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Sustainable</a:t>
            </a:r>
            <a:r>
              <a:rPr lang="en-US" sz="2400" spc="-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Living:</a:t>
            </a:r>
            <a:r>
              <a:rPr lang="en-US" sz="2400" spc="-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A</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Growing</a:t>
            </a:r>
            <a:r>
              <a:rPr lang="en-US" sz="2400" spc="5" dirty="0">
                <a:effectLst/>
                <a:latin typeface="Arial" panose="020B0604020202020204" pitchFamily="34" charset="0"/>
                <a:ea typeface="SimSun" panose="02010600030101010101" pitchFamily="2" charset="-122"/>
                <a:cs typeface="Arial" panose="020B0604020202020204" pitchFamily="34" charset="0"/>
              </a:rPr>
              <a:t> </a:t>
            </a:r>
            <a:r>
              <a:rPr lang="en-US" sz="2400" spc="-10" dirty="0">
                <a:effectLst/>
                <a:latin typeface="Arial" panose="020B0604020202020204" pitchFamily="34" charset="0"/>
                <a:ea typeface="SimSun" panose="02010600030101010101" pitchFamily="2" charset="-122"/>
                <a:cs typeface="Arial" panose="020B0604020202020204" pitchFamily="34" charset="0"/>
              </a:rPr>
              <a:t>Trend</a:t>
            </a:r>
            <a:endParaRPr lang="en-IN" sz="2400" dirty="0">
              <a:effectLst/>
              <a:latin typeface="Arial" panose="020B0604020202020204" pitchFamily="34" charset="0"/>
              <a:ea typeface="SimSun" panose="02010600030101010101" pitchFamily="2" charset="-122"/>
              <a:cs typeface="Arial" panose="020B0604020202020204" pitchFamily="34" charset="0"/>
            </a:endParaRPr>
          </a:p>
          <a:p>
            <a:pPr marL="914400" marR="835025">
              <a:lnSpc>
                <a:spcPct val="150000"/>
              </a:lnSpc>
              <a:spcBef>
                <a:spcPts val="685"/>
              </a:spcBef>
              <a:spcAft>
                <a:spcPts val="0"/>
              </a:spcAft>
            </a:pPr>
            <a:r>
              <a:rPr lang="en-US" sz="2400" b="1" dirty="0">
                <a:effectLst/>
                <a:latin typeface="Arial" panose="020B0604020202020204" pitchFamily="34" charset="0"/>
                <a:ea typeface="Times New Roman" panose="02020603050405020304" pitchFamily="18" charset="0"/>
                <a:cs typeface="Arial" panose="020B0604020202020204" pitchFamily="34" charset="0"/>
              </a:rPr>
              <a:t>Explanation: </a:t>
            </a:r>
            <a:r>
              <a:rPr lang="en-US" sz="2400" dirty="0">
                <a:effectLst/>
                <a:latin typeface="Arial" panose="020B0604020202020204" pitchFamily="34" charset="0"/>
                <a:ea typeface="Times New Roman" panose="02020603050405020304" pitchFamily="18" charset="0"/>
                <a:cs typeface="Arial" panose="020B0604020202020204" pitchFamily="34" charset="0"/>
              </a:rPr>
              <a:t>The passage discusses the growing interest in sustainable living and the popularity</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practices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such</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as</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composting,</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zero-waste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living,</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and</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renewable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energy.</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 best title that captures the main idea of the passage is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 Rise of Sustainable Living: A Growing Trend," as it accurately reflects the overall theme of the passage. The other answer choices do not provide a comprehensive overview of the passage's main idea.</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18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4"/>
          <p:cNvSpPr/>
          <p:nvPr/>
        </p:nvSpPr>
        <p:spPr>
          <a:xfrm flipH="1">
            <a:off x="670718" y="6842894"/>
            <a:ext cx="3952478" cy="3715782"/>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4"/>
            <a:stretch>
              <a:fillRect/>
            </a:stretch>
          </a:blipFill>
        </p:spPr>
      </p:sp>
      <p:sp>
        <p:nvSpPr>
          <p:cNvPr id="10"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915997"/>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5783572" y="1208340"/>
            <a:ext cx="11060327" cy="6991658"/>
          </a:xfrm>
          <a:prstGeom prst="rect">
            <a:avLst/>
          </a:prstGeom>
        </p:spPr>
        <p:txBody>
          <a:bodyPr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Fact-based/Specific Detail/target Question</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a:p>
            <a:pPr lvl="0">
              <a:spcBef>
                <a:spcPts val="695"/>
              </a:spcBef>
              <a:spcAft>
                <a:spcPts val="0"/>
              </a:spcAft>
              <a:buSzPts val="1200"/>
              <a:tabLst>
                <a:tab pos="1066800" algn="l"/>
              </a:tabLst>
            </a:pPr>
            <a:r>
              <a:rPr lang="en-US" sz="2400" dirty="0">
                <a:effectLst/>
                <a:latin typeface="Arial" panose="020B0604020202020204" pitchFamily="34" charset="0"/>
                <a:ea typeface="Times New Roman" panose="02020603050405020304" pitchFamily="18" charset="0"/>
                <a:cs typeface="Arial" panose="020B0604020202020204" pitchFamily="34" charset="0"/>
              </a:rPr>
              <a:t>These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questions</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intend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ask</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you to</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identify</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correct/incorrect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facts.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25" dirty="0" err="1">
                <a:effectLst/>
                <a:latin typeface="Arial" panose="020B0604020202020204" pitchFamily="34" charset="0"/>
                <a:ea typeface="Times New Roman" panose="02020603050405020304" pitchFamily="18" charset="0"/>
                <a:cs typeface="Arial" panose="020B0604020202020204" pitchFamily="34" charset="0"/>
              </a:rPr>
              <a:t>Eg.</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spcBef>
                <a:spcPts val="700"/>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According</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to</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passage,……</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0"/>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2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states</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that:</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700"/>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Which,</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out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 following,</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is </a:t>
            </a:r>
            <a:r>
              <a:rPr lang="en-US" sz="2400" spc="-10" dirty="0">
                <a:effectLst/>
                <a:latin typeface="Arial" panose="020B0604020202020204" pitchFamily="34" charset="0"/>
                <a:ea typeface="Symbol" panose="05050102010706020507" pitchFamily="18" charset="2"/>
                <a:cs typeface="Arial" panose="020B0604020202020204" pitchFamily="34" charset="0"/>
              </a:rPr>
              <a:t>true/false?</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0"/>
              </a:spcBef>
              <a:buSzPts val="1000"/>
              <a:buFont typeface="Symbol" panose="05050102010706020507" pitchFamily="18" charset="2"/>
              <a:buChar char=""/>
              <a:tabLst>
                <a:tab pos="1370965" algn="l"/>
                <a:tab pos="2233930" algn="l"/>
                <a:tab pos="399097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Which </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has not been cited as </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50" dirty="0">
                <a:effectLst/>
                <a:latin typeface="Arial" panose="020B0604020202020204" pitchFamily="34" charset="0"/>
                <a:ea typeface="Symbol" panose="05050102010706020507" pitchFamily="18" charset="2"/>
                <a:cs typeface="Arial" panose="020B0604020202020204" pitchFamily="34" charset="0"/>
              </a:rPr>
              <a:t>?</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700"/>
              </a:spcBef>
              <a:buSzPts val="1000"/>
              <a:buFont typeface="Symbol" panose="05050102010706020507" pitchFamily="18" charset="2"/>
              <a:buChar char=""/>
              <a:tabLst>
                <a:tab pos="1370965" algn="l"/>
                <a:tab pos="382968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According to the author, what is</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50" dirty="0">
                <a:effectLst/>
                <a:latin typeface="Arial" panose="020B0604020202020204" pitchFamily="34" charset="0"/>
                <a:ea typeface="Symbol" panose="05050102010706020507" pitchFamily="18" charset="2"/>
                <a:cs typeface="Arial" panose="020B0604020202020204" pitchFamily="34" charset="0"/>
              </a:rPr>
              <a:t>?</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0"/>
              </a:spcBef>
              <a:buSzPts val="1000"/>
              <a:buFont typeface="Symbol" panose="05050102010706020507" pitchFamily="18" charset="2"/>
              <a:buChar char=""/>
              <a:tabLst>
                <a:tab pos="1370965" algn="l"/>
                <a:tab pos="2150110"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By a </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author</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means.......</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700"/>
              </a:spcBef>
              <a:buSzPts val="1000"/>
              <a:buFont typeface="Symbol" panose="05050102010706020507" pitchFamily="18" charset="2"/>
              <a:buChar char=""/>
              <a:tabLst>
                <a:tab pos="1370965" algn="l"/>
                <a:tab pos="357949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"According to the passage, </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50" dirty="0">
                <a:effectLst/>
                <a:latin typeface="Arial" panose="020B0604020202020204" pitchFamily="34" charset="0"/>
                <a:ea typeface="Symbol" panose="05050102010706020507" pitchFamily="18" charset="2"/>
                <a:cs typeface="Arial" panose="020B0604020202020204" pitchFamily="34" charset="0"/>
              </a:rPr>
              <a:t>?</a:t>
            </a:r>
            <a:endParaRPr lang="en-IN" sz="2400" dirty="0">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700"/>
              </a:spcBef>
              <a:buSzPts val="1000"/>
              <a:buFont typeface="Symbol" panose="05050102010706020507" pitchFamily="18" charset="2"/>
              <a:buChar char=""/>
              <a:tabLst>
                <a:tab pos="1370965" algn="l"/>
                <a:tab pos="3579495" algn="l"/>
              </a:tabLst>
            </a:pPr>
            <a:r>
              <a:rPr lang="en-US" sz="2400" dirty="0">
                <a:effectLst/>
                <a:latin typeface="Arial" panose="020B0604020202020204" pitchFamily="34" charset="0"/>
                <a:ea typeface="SimSun" panose="02010600030101010101" pitchFamily="2" charset="-122"/>
                <a:cs typeface="Arial" panose="020B0604020202020204" pitchFamily="34" charset="0"/>
              </a:rPr>
              <a:t>Which factor has not been cited </a:t>
            </a:r>
            <a:r>
              <a:rPr lang="en-US" sz="2400" u="sng" dirty="0">
                <a:effectLst/>
                <a:latin typeface="Arial" panose="020B0604020202020204" pitchFamily="34" charset="0"/>
                <a:ea typeface="SimSun" panose="02010600030101010101" pitchFamily="2" charset="-122"/>
                <a:cs typeface="Arial" panose="020B0604020202020204" pitchFamily="34" charset="0"/>
              </a:rPr>
              <a:t>	</a:t>
            </a:r>
            <a:r>
              <a:rPr lang="en-US" sz="2400" spc="-50" dirty="0">
                <a:effectLst/>
                <a:latin typeface="Arial" panose="020B0604020202020204" pitchFamily="34" charset="0"/>
                <a:ea typeface="SimSun" panose="02010600030101010101" pitchFamily="2" charset="-122"/>
                <a:cs typeface="Arial" panose="020B0604020202020204" pitchFamily="34" charset="0"/>
              </a:rPr>
              <a:t>? </a:t>
            </a:r>
            <a:endParaRPr lang="en-US" sz="2400" dirty="0">
              <a:solidFill>
                <a:srgbClr val="00857D"/>
              </a:solidFill>
              <a:latin typeface="Arial" panose="020B0604020202020204" pitchFamily="34" charset="0"/>
              <a:ea typeface="Bara TH" panose="02000000000000000000"/>
              <a:cs typeface="Arial" panose="020B0604020202020204" pitchFamily="34" charset="0"/>
              <a:sym typeface="Bara TH" panose="02000000000000000000"/>
            </a:endParaRPr>
          </a:p>
        </p:txBody>
      </p:sp>
      <p:sp>
        <p:nvSpPr>
          <p:cNvPr id="9" name="Freeform 12"/>
          <p:cNvSpPr/>
          <p:nvPr/>
        </p:nvSpPr>
        <p:spPr>
          <a:xfrm rot="434198">
            <a:off x="675477" y="2617049"/>
            <a:ext cx="4899253" cy="4778997"/>
          </a:xfrm>
          <a:custGeom>
            <a:avLst/>
            <a:gdLst/>
            <a:ahLst/>
            <a:cxnLst/>
            <a:rect l="l" t="t" r="r" b="b"/>
            <a:pathLst>
              <a:path w="2668110" h="2646987">
                <a:moveTo>
                  <a:pt x="0" y="0"/>
                </a:moveTo>
                <a:lnTo>
                  <a:pt x="2668110" y="0"/>
                </a:lnTo>
                <a:lnTo>
                  <a:pt x="2668110" y="2646987"/>
                </a:lnTo>
                <a:lnTo>
                  <a:pt x="0" y="2646987"/>
                </a:lnTo>
                <a:lnTo>
                  <a:pt x="0" y="0"/>
                </a:lnTo>
                <a:close/>
              </a:path>
            </a:pathLst>
          </a:custGeom>
          <a:blipFill>
            <a:blip r:embed="rId4"/>
            <a:stretch>
              <a:fillRect/>
            </a:stretch>
          </a:blipFill>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grpSp>
        <p:nvGrpSpPr>
          <p:cNvPr id="3" name="Group 3"/>
          <p:cNvGrpSpPr/>
          <p:nvPr/>
        </p:nvGrpSpPr>
        <p:grpSpPr>
          <a:xfrm>
            <a:off x="-108285" y="4501800"/>
            <a:ext cx="4367677" cy="4532357"/>
            <a:chOff x="0" y="0"/>
            <a:chExt cx="12700000" cy="12700000"/>
          </a:xfrm>
        </p:grpSpPr>
        <p:sp>
          <p:nvSpPr>
            <p:cNvPr id="4"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2"/>
              <a:stretch>
                <a:fillRect l="-15948" r="-23363"/>
              </a:stretch>
            </a:blipFill>
            <a:ln w="180975" cap="sq">
              <a:solidFill>
                <a:srgbClr val="F8D35E"/>
              </a:solidFill>
              <a:prstDash val="solid"/>
              <a:miter/>
            </a:ln>
          </p:spPr>
        </p:sp>
      </p:gr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3"/>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8" name="Freeform 8"/>
          <p:cNvSpPr/>
          <p:nvPr/>
        </p:nvSpPr>
        <p:spPr>
          <a:xfrm>
            <a:off x="15558724" y="1257300"/>
            <a:ext cx="2779153" cy="163405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4"/>
            <a:stretch>
              <a:fillRect/>
            </a:stretch>
          </a:blipFill>
        </p:spPr>
      </p:sp>
      <p:sp>
        <p:nvSpPr>
          <p:cNvPr id="11" name="TextBox 11"/>
          <p:cNvSpPr txBox="1"/>
          <p:nvPr/>
        </p:nvSpPr>
        <p:spPr>
          <a:xfrm>
            <a:off x="3491965" y="1790700"/>
            <a:ext cx="15037884" cy="7655942"/>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Example</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marR="1993900" lvl="1">
              <a:lnSpc>
                <a:spcPct val="150000"/>
              </a:lnSpc>
              <a:spcBef>
                <a:spcPts val="680"/>
              </a:spcBef>
              <a:spcAft>
                <a:spcPts val="0"/>
              </a:spcAft>
              <a:buSzPts val="1000"/>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     Read the following passages and select the best answer.</a:t>
            </a:r>
            <a:endParaRPr lang="en-US" sz="2400" spc="0" dirty="0">
              <a:effectLst/>
              <a:latin typeface="Arial" panose="020B0604020202020204" pitchFamily="34" charset="0"/>
              <a:ea typeface="Symbol" panose="05050102010706020507" pitchFamily="18" charset="2"/>
              <a:cs typeface="Arial" panose="020B0604020202020204" pitchFamily="34" charset="0"/>
            </a:endParaRPr>
          </a:p>
          <a:p>
            <a:pPr marR="1993900" lvl="1">
              <a:lnSpc>
                <a:spcPct val="150000"/>
              </a:lnSpc>
              <a:spcBef>
                <a:spcPts val="680"/>
              </a:spcBef>
              <a:spcAft>
                <a:spcPts val="0"/>
              </a:spcAft>
              <a:buSzPts val="1000"/>
              <a:tabLst>
                <a:tab pos="1370965" algn="l"/>
              </a:tabLst>
            </a:pP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914400" marR="784860">
              <a:lnSpc>
                <a:spcPct val="150000"/>
              </a:lnSpc>
              <a:spcBef>
                <a:spcPts val="5"/>
              </a:spcBef>
              <a:spcAft>
                <a:spcPts val="0"/>
              </a:spcAft>
            </a:pPr>
            <a:r>
              <a:rPr lang="en-US" sz="2400" dirty="0">
                <a:effectLst/>
                <a:latin typeface="Arial" panose="020B0604020202020204" pitchFamily="34" charset="0"/>
                <a:ea typeface="Times New Roman" panose="02020603050405020304" pitchFamily="18" charset="0"/>
                <a:cs typeface="Arial" panose="020B0604020202020204" pitchFamily="34" charset="0"/>
              </a:rPr>
              <a:t>Naval</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architects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never</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claim</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that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ship</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unsinkable,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but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sinking</a:t>
            </a:r>
            <a:r>
              <a:rPr lang="en-US" sz="2400" spc="-3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passenger-and- car ferry Estonia in the Baltic surely should have never have happened. It was well designed and carefully maintained. It carried the proper number of lifeboats. It had been thoroughly inspected the day of its fatal voyage. Yet hours later, the Estonia rolled over</a:t>
            </a:r>
            <a:r>
              <a:rPr lang="en-US" sz="2400" spc="2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and sank in a cold, stormy night. It went down so quickly that most of those on board, caught in their dark, flooding cabins, had no chance to save themselves: Of those who managed to scramble overboard, only 139 survived. The rest died of hypothermia before</a:t>
            </a:r>
            <a:r>
              <a:rPr lang="en-IN" sz="2400" dirty="0">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rescuers</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could</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pluck</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them</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from</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 cold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sea. 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final</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death</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toll</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amounted</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912 </a:t>
            </a:r>
            <a:r>
              <a:rPr lang="en-US" sz="2400" spc="-10" dirty="0">
                <a:effectLst/>
                <a:latin typeface="Arial" panose="020B0604020202020204" pitchFamily="34" charset="0"/>
                <a:ea typeface="Times New Roman" panose="02020603050405020304" pitchFamily="18" charset="0"/>
                <a:cs typeface="Arial" panose="020B0604020202020204" pitchFamily="34" charset="0"/>
              </a:rPr>
              <a:t>souls.</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5803625" y="2301441"/>
            <a:ext cx="11646175" cy="6260688"/>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question</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6000" b="1" spc="-10" dirty="0">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r>
              <a:rPr lang="en-US" sz="2400" i="1" dirty="0">
                <a:effectLst/>
                <a:latin typeface="Arial" panose="020B0604020202020204" pitchFamily="34" charset="0"/>
                <a:ea typeface="SimSun" panose="02010600030101010101" pitchFamily="2" charset="-122"/>
                <a:cs typeface="Arial" panose="020B0604020202020204" pitchFamily="34" charset="0"/>
              </a:rPr>
              <a:t>According</a:t>
            </a:r>
            <a:r>
              <a:rPr lang="en-US" sz="2400" i="1" spc="-2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to</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passage,</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when</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Estonia</a:t>
            </a:r>
            <a:r>
              <a:rPr lang="en-US" sz="2400" i="1" spc="-2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sank,</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a:t>
            </a:r>
            <a:r>
              <a:rPr lang="en-US" sz="2400" i="1" spc="-50" dirty="0">
                <a:effectLst/>
                <a:latin typeface="Arial" panose="020B0604020202020204" pitchFamily="34" charset="0"/>
                <a:ea typeface="SimSun" panose="02010600030101010101" pitchFamily="2" charset="-122"/>
                <a:cs typeface="Arial" panose="020B0604020202020204" pitchFamily="34" charset="0"/>
              </a:rPr>
              <a:t>.</a:t>
            </a:r>
            <a:endParaRPr lang="en-IN" sz="2400" dirty="0">
              <a:effectLst/>
              <a:latin typeface="Arial" panose="020B0604020202020204" pitchFamily="34" charset="0"/>
              <a:ea typeface="SimSun" panose="02010600030101010101" pitchFamily="2" charset="-122"/>
              <a:cs typeface="Arial" panose="020B0604020202020204" pitchFamily="34" charset="0"/>
            </a:endParaRPr>
          </a:p>
          <a:p>
            <a:pPr marL="342900" lvl="0" indent="-342900">
              <a:spcBef>
                <a:spcPts val="685"/>
              </a:spcBef>
              <a:spcAft>
                <a:spcPts val="0"/>
              </a:spcAft>
              <a:buSzPts val="1200"/>
              <a:buFont typeface="Times New Roman" panose="02020603050405020304" pitchFamily="18" charset="0"/>
              <a:buAutoNum type="alphaUcParenR"/>
              <a:tabLst>
                <a:tab pos="1149985" algn="l"/>
              </a:tabLst>
            </a:pPr>
            <a:endParaRPr lang="en-US"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685"/>
              </a:spcBef>
              <a:spcAft>
                <a:spcPts val="0"/>
              </a:spcAft>
              <a:buSzPts val="1200"/>
              <a:buFont typeface="Times New Roman" panose="02020603050405020304" pitchFamily="18" charset="0"/>
              <a:buAutoNum type="alphaUcParenR"/>
              <a:tabLst>
                <a:tab pos="1149985"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There were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only</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139</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passengers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on </a:t>
            </a:r>
            <a:r>
              <a:rPr lang="en-US" sz="2400" spc="-20" dirty="0">
                <a:effectLst/>
                <a:latin typeface="Arial" panose="020B0604020202020204" pitchFamily="34" charset="0"/>
                <a:ea typeface="Times New Roman" panose="02020603050405020304" pitchFamily="18" charset="0"/>
                <a:cs typeface="Arial" panose="020B0604020202020204" pitchFamily="34" charset="0"/>
              </a:rPr>
              <a:t>board</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695"/>
              </a:spcBef>
              <a:spcAft>
                <a:spcPts val="0"/>
              </a:spcAft>
              <a:buSzPts val="1200"/>
              <a:buFont typeface="Times New Roman" panose="02020603050405020304" pitchFamily="18" charset="0"/>
              <a:buAutoNum type="alphaUcParenR"/>
              <a:tabLst>
                <a:tab pos="1104265"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Few of</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passengers were </a:t>
            </a:r>
            <a:r>
              <a:rPr lang="en-US" sz="2400" spc="-10" dirty="0">
                <a:effectLst/>
                <a:latin typeface="Arial" panose="020B0604020202020204" pitchFamily="34" charset="0"/>
                <a:ea typeface="Times New Roman" panose="02020603050405020304" pitchFamily="18" charset="0"/>
                <a:cs typeface="Arial" panose="020B0604020202020204" pitchFamily="34" charset="0"/>
              </a:rPr>
              <a:t>asleep</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685"/>
              </a:spcBef>
              <a:spcAft>
                <a:spcPts val="0"/>
              </a:spcAft>
              <a:buSzPts val="1200"/>
              <a:buFont typeface="Times New Roman" panose="02020603050405020304" pitchFamily="18" charset="0"/>
              <a:buAutoNum type="alphaUcParenR"/>
              <a:tabLst>
                <a:tab pos="1104265"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There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were enough</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lifeboats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for</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 number</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people on </a:t>
            </a:r>
            <a:r>
              <a:rPr lang="en-US" sz="2400" spc="-10" dirty="0">
                <a:effectLst/>
                <a:latin typeface="Arial" panose="020B0604020202020204" pitchFamily="34" charset="0"/>
                <a:ea typeface="Times New Roman" panose="02020603050405020304" pitchFamily="18" charset="0"/>
                <a:cs typeface="Arial" panose="020B0604020202020204" pitchFamily="34" charset="0"/>
              </a:rPr>
              <a:t>board</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695"/>
              </a:spcBef>
              <a:spcAft>
                <a:spcPts val="0"/>
              </a:spcAft>
              <a:buSzPts val="1200"/>
              <a:buFont typeface="Times New Roman" panose="02020603050405020304" pitchFamily="18" charset="0"/>
              <a:buAutoNum type="alphaUcParenR"/>
              <a:tabLst>
                <a:tab pos="1111885"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Faster reaction</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by the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crew could</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have increased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Estonia's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chances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survival</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685"/>
              </a:spcBef>
              <a:spcAft>
                <a:spcPts val="0"/>
              </a:spcAft>
              <a:buSzPts val="1200"/>
              <a:buFont typeface="Times New Roman" panose="02020603050405020304" pitchFamily="18" charset="0"/>
              <a:buAutoNum type="alphaUcParenR"/>
              <a:tabLst>
                <a:tab pos="109474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All 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passengers had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already moved out into 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open </a:t>
            </a:r>
            <a:r>
              <a:rPr lang="en-US" sz="2400" spc="-10" dirty="0">
                <a:effectLst/>
                <a:latin typeface="Arial" panose="020B0604020202020204" pitchFamily="34" charset="0"/>
                <a:ea typeface="Times New Roman" panose="02020603050405020304" pitchFamily="18" charset="0"/>
                <a:cs typeface="Arial" panose="020B0604020202020204" pitchFamily="34" charset="0"/>
              </a:rPr>
              <a:t>decks</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18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3"/>
          <p:cNvSpPr/>
          <p:nvPr/>
        </p:nvSpPr>
        <p:spPr>
          <a:xfrm>
            <a:off x="97377" y="7263182"/>
            <a:ext cx="4787432" cy="3177658"/>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10"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420784" y="1633204"/>
            <a:ext cx="18183536" cy="6640279"/>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a:t>
            </a:r>
            <a:endParaRPr lang="en-US" sz="6000" b="1" spc="-10" dirty="0">
              <a:latin typeface="Bara TH" panose="02000000000000000000" charset="0"/>
              <a:ea typeface="Times New Roman" panose="02020603050405020304" pitchFamily="18" charset="0"/>
              <a:cs typeface="Bara TH" panose="02000000000000000000" charset="0"/>
            </a:endParaRPr>
          </a:p>
          <a:p>
            <a:pPr marL="914400">
              <a:spcBef>
                <a:spcPts val="695"/>
              </a:spcBef>
            </a:pPr>
            <a:r>
              <a:rPr lang="en-US" sz="2400" b="1" dirty="0">
                <a:effectLst/>
                <a:latin typeface="Arial" panose="020B0604020202020204" pitchFamily="34" charset="0"/>
                <a:ea typeface="Times New Roman" panose="02020603050405020304" pitchFamily="18" charset="0"/>
                <a:cs typeface="Arial" panose="020B0604020202020204" pitchFamily="34" charset="0"/>
              </a:rPr>
              <a:t>Correct</a:t>
            </a:r>
            <a:r>
              <a:rPr lang="en-US" sz="2400" b="1"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b="1" dirty="0">
                <a:effectLst/>
                <a:latin typeface="Arial" panose="020B0604020202020204" pitchFamily="34" charset="0"/>
                <a:ea typeface="Times New Roman" panose="02020603050405020304" pitchFamily="18" charset="0"/>
                <a:cs typeface="Arial" panose="020B0604020202020204" pitchFamily="34" charset="0"/>
              </a:rPr>
              <a:t>Answer:</a:t>
            </a:r>
            <a:r>
              <a:rPr lang="en-US" sz="2400" b="1"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b="1" dirty="0">
                <a:effectLst/>
                <a:latin typeface="Arial" panose="020B0604020202020204" pitchFamily="34" charset="0"/>
                <a:ea typeface="Times New Roman" panose="02020603050405020304" pitchFamily="18" charset="0"/>
                <a:cs typeface="Arial" panose="020B0604020202020204" pitchFamily="34" charset="0"/>
              </a:rPr>
              <a:t>Option</a:t>
            </a:r>
            <a:r>
              <a:rPr lang="en-US" sz="2400" b="1"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b="1" spc="-50" dirty="0">
                <a:effectLst/>
                <a:latin typeface="Arial" panose="020B0604020202020204" pitchFamily="34" charset="0"/>
                <a:ea typeface="Times New Roman" panose="02020603050405020304" pitchFamily="18" charset="0"/>
                <a:cs typeface="Arial" panose="020B0604020202020204" pitchFamily="34" charset="0"/>
              </a:rPr>
              <a:t>C</a:t>
            </a:r>
            <a:endParaRPr lang="en-IN" sz="2400" b="1" dirty="0">
              <a:effectLst/>
              <a:latin typeface="Arial" panose="020B0604020202020204" pitchFamily="34" charset="0"/>
              <a:ea typeface="Times New Roman" panose="02020603050405020304" pitchFamily="18" charset="0"/>
              <a:cs typeface="Arial" panose="020B0604020202020204" pitchFamily="34" charset="0"/>
            </a:endParaRPr>
          </a:p>
          <a:p>
            <a:pPr marL="914400" marR="779145">
              <a:lnSpc>
                <a:spcPct val="150000"/>
              </a:lnSpc>
              <a:spcBef>
                <a:spcPts val="685"/>
              </a:spcBef>
              <a:spcAft>
                <a:spcPts val="0"/>
              </a:spcAft>
            </a:pPr>
            <a:r>
              <a:rPr lang="en-US" sz="2400" b="1" dirty="0">
                <a:effectLst/>
                <a:latin typeface="Arial" panose="020B0604020202020204" pitchFamily="34" charset="0"/>
                <a:ea typeface="Times New Roman" panose="02020603050405020304" pitchFamily="18" charset="0"/>
                <a:cs typeface="Arial" panose="020B0604020202020204" pitchFamily="34" charset="0"/>
              </a:rPr>
              <a:t>Explanation</a:t>
            </a:r>
            <a:r>
              <a:rPr lang="en-US" sz="2400" dirty="0">
                <a:effectLst/>
                <a:latin typeface="Arial" panose="020B0604020202020204" pitchFamily="34" charset="0"/>
                <a:ea typeface="Times New Roman" panose="02020603050405020304" pitchFamily="18" charset="0"/>
                <a:cs typeface="Arial" panose="020B0604020202020204" pitchFamily="34" charset="0"/>
              </a:rPr>
              <a:t>: The passage states that the Estonia was well designed and carefully maintained, and that it carried the proper number of lifeboats. This suggests that the ship had</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enough</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lifeboats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for</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number</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people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on</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board.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does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not</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mention</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that there were only 139 passengers on board (answer choice A), that few of the passengers were asleep (answer choice B), or that all the passengers had already moved out into the open decks (answer choice E). While the passage does mention that there were questions about why the Estonia sank and why so many survivors were men in the prime of life, while most of the dead were women, children, and the elderly, it does not suggest that faster reaction by the crew could have increased the Estonia's chances of survival (answer choice D).</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18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4"/>
          <p:cNvSpPr/>
          <p:nvPr/>
        </p:nvSpPr>
        <p:spPr>
          <a:xfrm flipH="1">
            <a:off x="670718" y="6842894"/>
            <a:ext cx="3952478" cy="3715782"/>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4"/>
            <a:stretch>
              <a:fillRect/>
            </a:stretch>
          </a:blipFill>
        </p:spPr>
      </p:sp>
      <p:sp>
        <p:nvSpPr>
          <p:cNvPr id="10"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82963"/>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5775551" y="2563056"/>
            <a:ext cx="11060327" cy="6307239"/>
          </a:xfrm>
          <a:prstGeom prst="rect">
            <a:avLst/>
          </a:prstGeom>
        </p:spPr>
        <p:txBody>
          <a:bodyPr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Inference</a:t>
            </a:r>
            <a:r>
              <a:rPr lang="en-US" sz="6000" b="1" spc="-10" dirty="0">
                <a:effectLst/>
                <a:latin typeface="Bara TH" panose="02000000000000000000" charset="0"/>
                <a:ea typeface="Times New Roman" panose="02020603050405020304" pitchFamily="18" charset="0"/>
                <a:cs typeface="Bara TH" panose="02000000000000000000" charset="0"/>
              </a:rPr>
              <a:t> Question:</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6000" b="1" spc="-10" dirty="0">
              <a:effectLst/>
              <a:latin typeface="Bara TH" panose="02000000000000000000" charset="0"/>
              <a:ea typeface="Times New Roman" panose="02020603050405020304" pitchFamily="18" charset="0"/>
              <a:cs typeface="Bara TH" panose="02000000000000000000" charset="0"/>
            </a:endParaRPr>
          </a:p>
          <a:p>
            <a:pPr lvl="0">
              <a:buSzPts val="1200"/>
              <a:tabLst>
                <a:tab pos="1066800" algn="l"/>
              </a:tabLst>
            </a:pPr>
            <a:endParaRPr lang="en-IN" sz="1200" b="1" dirty="0">
              <a:latin typeface="Times New Roman" panose="02020603050405020304" pitchFamily="18" charset="0"/>
              <a:ea typeface="Times New Roman" panose="02020603050405020304" pitchFamily="18" charset="0"/>
            </a:endParaRPr>
          </a:p>
          <a:p>
            <a:pPr lvl="0">
              <a:buSzPts val="1200"/>
              <a:tabLst>
                <a:tab pos="1066800" algn="l"/>
              </a:tabLst>
            </a:pPr>
            <a:r>
              <a:rPr lang="en-US" sz="2400" dirty="0">
                <a:effectLst/>
                <a:latin typeface="Arial" panose="020B0604020202020204" pitchFamily="34" charset="0"/>
                <a:ea typeface="Times New Roman" panose="02020603050405020304" pitchFamily="18" charset="0"/>
                <a:cs typeface="Arial" panose="020B0604020202020204" pitchFamily="34" charset="0"/>
              </a:rPr>
              <a:t>Inferences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are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indirect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conclusions</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 They</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are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not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directly</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stated</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in</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 passage. Usually the question stem will have a word or phrase that will signal it’s an inference question, like “infer,” “imply,” or “suggests.” Example:</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a:spcBef>
                <a:spcPts val="690"/>
              </a:spcBef>
            </a:pPr>
            <a:r>
              <a:rPr lang="en-US" sz="2400" dirty="0">
                <a:effectLst/>
                <a:latin typeface="Arial" panose="020B0604020202020204" pitchFamily="34" charset="0"/>
                <a:ea typeface="Times New Roman" panose="02020603050405020304" pitchFamily="18" charset="0"/>
                <a:cs typeface="Arial" panose="020B0604020202020204" pitchFamily="34" charset="0"/>
              </a:rPr>
              <a:t> </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It can be</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inferred</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from the</a:t>
            </a:r>
            <a:r>
              <a:rPr lang="en-US" sz="2400" spc="-10" dirty="0">
                <a:effectLst/>
                <a:latin typeface="Arial" panose="020B0604020202020204" pitchFamily="34" charset="0"/>
                <a:ea typeface="Symbol" panose="05050102010706020507" pitchFamily="18" charset="2"/>
                <a:cs typeface="Arial" panose="020B0604020202020204" pitchFamily="34" charset="0"/>
              </a:rPr>
              <a:t> passage:</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700"/>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It cannot</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be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inferred</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from</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 </a:t>
            </a:r>
            <a:r>
              <a:rPr lang="en-US" sz="2400" spc="-10" dirty="0">
                <a:effectLst/>
                <a:latin typeface="Arial" panose="020B0604020202020204" pitchFamily="34" charset="0"/>
                <a:ea typeface="Symbol" panose="05050102010706020507" pitchFamily="18" charset="2"/>
                <a:cs typeface="Arial" panose="020B0604020202020204" pitchFamily="34" charset="0"/>
              </a:rPr>
              <a:t>passage:</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0"/>
              </a:spcBef>
              <a:buSzPts val="1000"/>
              <a:buFont typeface="Symbol" panose="05050102010706020507" pitchFamily="18" charset="2"/>
              <a:buChar char=""/>
              <a:tabLst>
                <a:tab pos="1370965" algn="l"/>
                <a:tab pos="2952750" algn="l"/>
                <a:tab pos="42284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The passage uses </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to imply that </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50" dirty="0">
                <a:effectLst/>
                <a:latin typeface="Arial" panose="020B0604020202020204" pitchFamily="34" charset="0"/>
                <a:ea typeface="Symbol" panose="05050102010706020507" pitchFamily="18" charset="2"/>
                <a:cs typeface="Arial" panose="020B0604020202020204" pitchFamily="34" charset="0"/>
              </a:rPr>
              <a:t>"</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700"/>
              </a:spcBef>
              <a:buSzPts val="1000"/>
              <a:buFont typeface="Symbol" panose="05050102010706020507" pitchFamily="18" charset="2"/>
              <a:buChar char=""/>
              <a:tabLst>
                <a:tab pos="1370965" algn="l"/>
                <a:tab pos="4429760"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What</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can</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be inferred</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when</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 author</a:t>
            </a:r>
            <a:r>
              <a:rPr lang="en-US" sz="2400" spc="-10" dirty="0">
                <a:effectLst/>
                <a:latin typeface="Arial" panose="020B0604020202020204" pitchFamily="34" charset="0"/>
                <a:ea typeface="Symbol" panose="05050102010706020507" pitchFamily="18" charset="2"/>
                <a:cs typeface="Arial" panose="020B0604020202020204" pitchFamily="34" charset="0"/>
              </a:rPr>
              <a:t> states</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25" dirty="0">
                <a:effectLst/>
                <a:latin typeface="Arial" panose="020B0604020202020204" pitchFamily="34" charset="0"/>
                <a:ea typeface="Symbol" panose="05050102010706020507" pitchFamily="18" charset="2"/>
                <a:cs typeface="Arial" panose="020B0604020202020204" pitchFamily="34" charset="0"/>
              </a:rPr>
              <a:t>?"</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0"/>
              </a:spcBef>
              <a:buSzPts val="1000"/>
              <a:buFont typeface="Symbol" panose="05050102010706020507" pitchFamily="18" charset="2"/>
              <a:buChar char=""/>
              <a:tabLst>
                <a:tab pos="1370965" algn="l"/>
                <a:tab pos="2654300"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sentence,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50" dirty="0">
                <a:effectLst/>
                <a:latin typeface="Arial" panose="020B0604020202020204" pitchFamily="34" charset="0"/>
                <a:ea typeface="Symbol" panose="05050102010706020507" pitchFamily="18" charset="2"/>
                <a:cs typeface="Arial" panose="020B0604020202020204" pitchFamily="34" charset="0"/>
              </a:rPr>
              <a:t>'</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implies</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20" dirty="0">
                <a:effectLst/>
                <a:latin typeface="Arial" panose="020B0604020202020204" pitchFamily="34" charset="0"/>
                <a:ea typeface="Symbol" panose="05050102010706020507" pitchFamily="18" charset="2"/>
                <a:cs typeface="Arial" panose="020B0604020202020204" pitchFamily="34" charset="0"/>
              </a:rPr>
              <a:t>that</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algn="ctr">
              <a:lnSpc>
                <a:spcPts val="4200"/>
              </a:lnSpc>
            </a:pP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9" name="Freeform 12"/>
          <p:cNvSpPr/>
          <p:nvPr/>
        </p:nvSpPr>
        <p:spPr>
          <a:xfrm rot="434198">
            <a:off x="610854" y="2934818"/>
            <a:ext cx="4899253" cy="4778997"/>
          </a:xfrm>
          <a:custGeom>
            <a:avLst/>
            <a:gdLst/>
            <a:ahLst/>
            <a:cxnLst/>
            <a:rect l="l" t="t" r="r" b="b"/>
            <a:pathLst>
              <a:path w="2668110" h="2646987">
                <a:moveTo>
                  <a:pt x="0" y="0"/>
                </a:moveTo>
                <a:lnTo>
                  <a:pt x="2668110" y="0"/>
                </a:lnTo>
                <a:lnTo>
                  <a:pt x="2668110" y="2646987"/>
                </a:lnTo>
                <a:lnTo>
                  <a:pt x="0" y="2646987"/>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E2E6"/>
        </a:solidFill>
        <a:effectLst/>
      </p:bgPr>
    </p:bg>
    <p:spTree>
      <p:nvGrpSpPr>
        <p:cNvPr id="1" name=""/>
        <p:cNvGrpSpPr/>
        <p:nvPr/>
      </p:nvGrpSpPr>
      <p:grpSpPr>
        <a:xfrm>
          <a:off x="0" y="0"/>
          <a:ext cx="0" cy="0"/>
          <a:chOff x="0" y="0"/>
          <a:chExt cx="0" cy="0"/>
        </a:xfrm>
      </p:grpSpPr>
      <p:sp>
        <p:nvSpPr>
          <p:cNvPr id="2" name="Freeform 2"/>
          <p:cNvSpPr/>
          <p:nvPr/>
        </p:nvSpPr>
        <p:spPr>
          <a:xfrm rot="-2597329" flipH="1">
            <a:off x="-1284343" y="-843475"/>
            <a:ext cx="17259300" cy="11326416"/>
          </a:xfrm>
          <a:custGeom>
            <a:avLst/>
            <a:gdLst/>
            <a:ahLst/>
            <a:cxnLst/>
            <a:rect l="l" t="t" r="r" b="b"/>
            <a:pathLst>
              <a:path w="17259300" h="11326416">
                <a:moveTo>
                  <a:pt x="17259300" y="0"/>
                </a:moveTo>
                <a:lnTo>
                  <a:pt x="0" y="0"/>
                </a:lnTo>
                <a:lnTo>
                  <a:pt x="0" y="11326415"/>
                </a:lnTo>
                <a:lnTo>
                  <a:pt x="17259300" y="11326415"/>
                </a:lnTo>
                <a:lnTo>
                  <a:pt x="1725930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2529231" y="5264286"/>
            <a:ext cx="4674278" cy="4317864"/>
          </a:xfrm>
          <a:custGeom>
            <a:avLst/>
            <a:gdLst/>
            <a:ahLst/>
            <a:cxnLst/>
            <a:rect l="l" t="t" r="r" b="b"/>
            <a:pathLst>
              <a:path w="4674278" h="4317864">
                <a:moveTo>
                  <a:pt x="0" y="0"/>
                </a:moveTo>
                <a:lnTo>
                  <a:pt x="4674277" y="0"/>
                </a:lnTo>
                <a:lnTo>
                  <a:pt x="4674277" y="4317864"/>
                </a:lnTo>
                <a:lnTo>
                  <a:pt x="0" y="4317864"/>
                </a:lnTo>
                <a:lnTo>
                  <a:pt x="0" y="0"/>
                </a:lnTo>
                <a:close/>
              </a:path>
            </a:pathLst>
          </a:custGeom>
          <a:blipFill>
            <a:blip r:embed="rId3"/>
            <a:stretch>
              <a:fillRect/>
            </a:stretch>
          </a:blipFill>
        </p:spPr>
      </p:sp>
      <p:sp>
        <p:nvSpPr>
          <p:cNvPr id="4" name="Freeform 4"/>
          <p:cNvSpPr/>
          <p:nvPr/>
        </p:nvSpPr>
        <p:spPr>
          <a:xfrm rot="820737">
            <a:off x="1385415" y="5533989"/>
            <a:ext cx="3576761" cy="4126229"/>
          </a:xfrm>
          <a:custGeom>
            <a:avLst/>
            <a:gdLst/>
            <a:ahLst/>
            <a:cxnLst/>
            <a:rect l="l" t="t" r="r" b="b"/>
            <a:pathLst>
              <a:path w="3576761" h="4126229">
                <a:moveTo>
                  <a:pt x="0" y="0"/>
                </a:moveTo>
                <a:lnTo>
                  <a:pt x="3576762" y="0"/>
                </a:lnTo>
                <a:lnTo>
                  <a:pt x="3576762" y="4126229"/>
                </a:lnTo>
                <a:lnTo>
                  <a:pt x="0" y="4126229"/>
                </a:lnTo>
                <a:lnTo>
                  <a:pt x="0" y="0"/>
                </a:lnTo>
                <a:close/>
              </a:path>
            </a:pathLst>
          </a:custGeom>
          <a:blipFill>
            <a:blip r:embed="rId4"/>
            <a:stretch>
              <a:fillRect/>
            </a:stretch>
          </a:blipFill>
        </p:spPr>
      </p:sp>
      <p:sp>
        <p:nvSpPr>
          <p:cNvPr id="5" name="Freeform 5"/>
          <p:cNvSpPr/>
          <p:nvPr/>
        </p:nvSpPr>
        <p:spPr>
          <a:xfrm rot="-950775">
            <a:off x="1228729" y="1890663"/>
            <a:ext cx="1294507" cy="1203325"/>
          </a:xfrm>
          <a:custGeom>
            <a:avLst/>
            <a:gdLst/>
            <a:ahLst/>
            <a:cxnLst/>
            <a:rect l="l" t="t" r="r" b="b"/>
            <a:pathLst>
              <a:path w="1294507" h="1203325">
                <a:moveTo>
                  <a:pt x="0" y="0"/>
                </a:moveTo>
                <a:lnTo>
                  <a:pt x="1294507" y="0"/>
                </a:lnTo>
                <a:lnTo>
                  <a:pt x="1294507" y="1203325"/>
                </a:lnTo>
                <a:lnTo>
                  <a:pt x="0" y="12033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173796" y="1114643"/>
            <a:ext cx="11940408" cy="1744067"/>
          </a:xfrm>
          <a:prstGeom prst="rect">
            <a:avLst/>
          </a:prstGeom>
        </p:spPr>
        <p:txBody>
          <a:bodyPr lIns="0" tIns="0" rIns="0" bIns="0" rtlCol="0" anchor="t">
            <a:spAutoFit/>
          </a:bodyPr>
          <a:lstStyle/>
          <a:p>
            <a:pPr algn="ctr">
              <a:lnSpc>
                <a:spcPts val="6780"/>
              </a:lnSpc>
            </a:pPr>
            <a:r>
              <a:rPr lang="en-US" sz="6000" dirty="0">
                <a:solidFill>
                  <a:srgbClr val="2B5796"/>
                </a:solidFill>
                <a:latin typeface="Bara TH" panose="02000000000000000000"/>
                <a:ea typeface="Bara TH" panose="02000000000000000000"/>
                <a:cs typeface="Bara TH" panose="02000000000000000000"/>
                <a:sym typeface="Bara TH" panose="02000000000000000000"/>
              </a:rPr>
              <a:t>FUNCTIONAL USES OF READING COMPREHENSION</a:t>
            </a:r>
            <a:endParaRPr lang="en-US" sz="6000" dirty="0">
              <a:solidFill>
                <a:srgbClr val="2B5796"/>
              </a:solidFill>
              <a:latin typeface="Bara TH" panose="02000000000000000000"/>
              <a:ea typeface="Bara TH" panose="02000000000000000000"/>
              <a:cs typeface="Bara TH" panose="02000000000000000000"/>
              <a:sym typeface="Bara TH" panose="02000000000000000000"/>
            </a:endParaRPr>
          </a:p>
        </p:txBody>
      </p:sp>
      <p:sp>
        <p:nvSpPr>
          <p:cNvPr id="7" name="TextBox 7"/>
          <p:cNvSpPr txBox="1"/>
          <p:nvPr/>
        </p:nvSpPr>
        <p:spPr>
          <a:xfrm>
            <a:off x="6579386" y="3294240"/>
            <a:ext cx="4402296" cy="586956"/>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dirty="0">
                <a:solidFill>
                  <a:srgbClr val="00857D"/>
                </a:solidFill>
                <a:latin typeface="Bara TH" panose="02000000000000000000"/>
                <a:ea typeface="Bara TH" panose="02000000000000000000"/>
                <a:cs typeface="Bara TH" panose="02000000000000000000"/>
                <a:sym typeface="Bara TH" panose="02000000000000000000"/>
              </a:rPr>
              <a:t>Academic success</a:t>
            </a:r>
            <a:endParaRPr lang="en-US" sz="35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8" name="TextBox 8"/>
          <p:cNvSpPr txBox="1"/>
          <p:nvPr/>
        </p:nvSpPr>
        <p:spPr>
          <a:xfrm>
            <a:off x="6661846" y="4526255"/>
            <a:ext cx="5028477" cy="586956"/>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dirty="0">
                <a:solidFill>
                  <a:srgbClr val="00857D"/>
                </a:solidFill>
                <a:latin typeface="Bara TH" panose="02000000000000000000"/>
                <a:ea typeface="Bara TH" panose="02000000000000000000"/>
                <a:cs typeface="Bara TH" panose="02000000000000000000"/>
                <a:sym typeface="Bara TH" panose="02000000000000000000"/>
              </a:rPr>
              <a:t>Workplace success</a:t>
            </a:r>
            <a:endParaRPr lang="en-US" sz="35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9" name="TextBox 9"/>
          <p:cNvSpPr txBox="1"/>
          <p:nvPr/>
        </p:nvSpPr>
        <p:spPr>
          <a:xfrm>
            <a:off x="6743297" y="5604247"/>
            <a:ext cx="4402296" cy="586956"/>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dirty="0">
                <a:solidFill>
                  <a:srgbClr val="00857D"/>
                </a:solidFill>
                <a:latin typeface="Bara TH" panose="02000000000000000000"/>
                <a:ea typeface="Bara TH" panose="02000000000000000000"/>
                <a:cs typeface="Bara TH" panose="02000000000000000000"/>
                <a:sym typeface="Bara TH" panose="02000000000000000000"/>
              </a:rPr>
              <a:t>Everyday Life</a:t>
            </a:r>
            <a:endParaRPr lang="en-US" sz="35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10" name="TextBox 10"/>
          <p:cNvSpPr txBox="1"/>
          <p:nvPr/>
        </p:nvSpPr>
        <p:spPr>
          <a:xfrm>
            <a:off x="6759339" y="6836262"/>
            <a:ext cx="4402296" cy="586956"/>
          </a:xfrm>
          <a:prstGeom prst="rect">
            <a:avLst/>
          </a:prstGeom>
        </p:spPr>
        <p:txBody>
          <a:bodyPr lIns="0" tIns="0" rIns="0" bIns="0" rtlCol="0" anchor="t">
            <a:spAutoFit/>
          </a:bodyPr>
          <a:lstStyle/>
          <a:p>
            <a:pPr marL="755650" lvl="1" indent="-377825" algn="l">
              <a:lnSpc>
                <a:spcPts val="4900"/>
              </a:lnSpc>
              <a:buFont typeface="Arial" panose="020B0604020202020204"/>
              <a:buChar char="•"/>
            </a:pPr>
            <a:r>
              <a:rPr lang="en-US" sz="3500" dirty="0">
                <a:solidFill>
                  <a:srgbClr val="00857D"/>
                </a:solidFill>
                <a:latin typeface="Bara TH" panose="02000000000000000000"/>
                <a:ea typeface="Bara TH" panose="02000000000000000000"/>
                <a:cs typeface="Bara TH" panose="02000000000000000000"/>
                <a:sym typeface="Bara TH" panose="02000000000000000000"/>
              </a:rPr>
              <a:t>Personal Growth</a:t>
            </a:r>
            <a:endParaRPr lang="en-US" sz="35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13" name="Freeform 13"/>
          <p:cNvSpPr/>
          <p:nvPr/>
        </p:nvSpPr>
        <p:spPr>
          <a:xfrm rot="792417">
            <a:off x="15348341" y="2986409"/>
            <a:ext cx="2324524" cy="2318712"/>
          </a:xfrm>
          <a:custGeom>
            <a:avLst/>
            <a:gdLst/>
            <a:ahLst/>
            <a:cxnLst/>
            <a:rect l="l" t="t" r="r" b="b"/>
            <a:pathLst>
              <a:path w="2324524" h="2318712">
                <a:moveTo>
                  <a:pt x="0" y="0"/>
                </a:moveTo>
                <a:lnTo>
                  <a:pt x="2324523" y="0"/>
                </a:lnTo>
                <a:lnTo>
                  <a:pt x="2324523" y="2318712"/>
                </a:lnTo>
                <a:lnTo>
                  <a:pt x="0" y="2318712"/>
                </a:lnTo>
                <a:lnTo>
                  <a:pt x="0" y="0"/>
                </a:lnTo>
                <a:close/>
              </a:path>
            </a:pathLst>
          </a:custGeom>
          <a:blipFill>
            <a:blip r:embed="rId7"/>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46218" y="-554363"/>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grpSp>
        <p:nvGrpSpPr>
          <p:cNvPr id="3" name="Group 3"/>
          <p:cNvGrpSpPr/>
          <p:nvPr/>
        </p:nvGrpSpPr>
        <p:grpSpPr>
          <a:xfrm>
            <a:off x="1571433" y="6286500"/>
            <a:ext cx="3681877" cy="3369090"/>
            <a:chOff x="0" y="0"/>
            <a:chExt cx="12700000" cy="12700000"/>
          </a:xfrm>
        </p:grpSpPr>
        <p:sp>
          <p:nvSpPr>
            <p:cNvPr id="4"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2"/>
              <a:stretch>
                <a:fillRect l="-15948" r="-23363"/>
              </a:stretch>
            </a:blipFill>
            <a:ln w="180975" cap="sq">
              <a:solidFill>
                <a:srgbClr val="F8D35E"/>
              </a:solidFill>
              <a:prstDash val="solid"/>
              <a:miter/>
            </a:ln>
          </p:spPr>
        </p:sp>
      </p:gr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3"/>
            <a:stretch>
              <a:fillRect/>
            </a:stretch>
          </a:blipFill>
        </p:spPr>
      </p:sp>
      <p:sp>
        <p:nvSpPr>
          <p:cNvPr id="6" name="Freeform 6"/>
          <p:cNvSpPr/>
          <p:nvPr/>
        </p:nvSpPr>
        <p:spPr>
          <a:xfrm>
            <a:off x="1935041" y="-261696"/>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4"/>
            <a:stretch>
              <a:fillRect/>
            </a:stretch>
          </a:blipFill>
        </p:spPr>
      </p:sp>
      <p:sp>
        <p:nvSpPr>
          <p:cNvPr id="11" name="TextBox 11"/>
          <p:cNvSpPr txBox="1"/>
          <p:nvPr/>
        </p:nvSpPr>
        <p:spPr>
          <a:xfrm>
            <a:off x="158598" y="1323122"/>
            <a:ext cx="18632490" cy="6240170"/>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Example</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2000" b="1" spc="-10" dirty="0">
              <a:latin typeface="Arial" panose="020B0604020202020204" pitchFamily="34" charset="0"/>
              <a:ea typeface="Times New Roman" panose="02020603050405020304" pitchFamily="18" charset="0"/>
              <a:cs typeface="Arial" panose="020B0604020202020204" pitchFamily="34" charset="0"/>
            </a:endParaRPr>
          </a:p>
          <a:p>
            <a:pPr marL="914400">
              <a:spcBef>
                <a:spcPts val="685"/>
              </a:spcBef>
              <a:spcAft>
                <a:spcPts val="0"/>
              </a:spcAft>
            </a:pPr>
            <a:r>
              <a:rPr lang="en-US" sz="2000" dirty="0">
                <a:effectLst/>
                <a:latin typeface="Arial" panose="020B0604020202020204" pitchFamily="34" charset="0"/>
                <a:ea typeface="Times New Roman" panose="02020603050405020304" pitchFamily="18" charset="0"/>
                <a:cs typeface="Arial" panose="020B0604020202020204" pitchFamily="34" charset="0"/>
              </a:rPr>
              <a:t>Read</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the</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following</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passages and</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select</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the best</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spc="-10" dirty="0">
                <a:effectLst/>
                <a:latin typeface="Arial" panose="020B0604020202020204" pitchFamily="34" charset="0"/>
                <a:ea typeface="Times New Roman" panose="02020603050405020304" pitchFamily="18" charset="0"/>
                <a:cs typeface="Arial" panose="020B0604020202020204" pitchFamily="34" charset="0"/>
              </a:rPr>
              <a:t>answer.</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marL="914400" marR="779145">
              <a:lnSpc>
                <a:spcPct val="150000"/>
              </a:lnSpc>
              <a:spcBef>
                <a:spcPts val="695"/>
              </a:spcBef>
              <a:spcAft>
                <a:spcPts val="0"/>
              </a:spcAft>
            </a:pPr>
            <a:r>
              <a:rPr lang="en-US" sz="2000" dirty="0">
                <a:effectLst/>
                <a:latin typeface="Arial" panose="020B0604020202020204" pitchFamily="34" charset="0"/>
                <a:ea typeface="Times New Roman" panose="02020603050405020304" pitchFamily="18" charset="0"/>
                <a:cs typeface="Arial" panose="020B0604020202020204" pitchFamily="34" charset="0"/>
              </a:rPr>
              <a:t>A</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being</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whose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activities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are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associated</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with</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others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has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social</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environment.</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What</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he</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does and</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what</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he</a:t>
            </a:r>
            <a:r>
              <a:rPr lang="en-US" sz="2000" spc="-2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can</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do</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depend</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upon</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the</a:t>
            </a:r>
            <a:r>
              <a:rPr lang="en-US" sz="2000" spc="-2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expectations,</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demands,</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approvals,</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and</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condemnations of others. A being connected with other beings cannot perform his own activities without taking the activities of others into account. For they are the indispensable conditions</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of the realization of his tendencies. When he moves he stirs them and reciprocally. We might as well try to imagine a</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business man doing business, buying and selling, all by himself, as to conceive it possible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to define the activities of an individual in terms of his</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isolated actions. The manufacturer moreover is as truly socially guided in his activities when he is laying plans in the privacy of his own counting house as when he is buying his raw material or selling his finished goods. Thinking and feeling that have to do with action in association with</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others is</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as</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much</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social mode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of</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behavior as</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is</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the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most</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overt</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cooperative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or hostile </a:t>
            </a:r>
            <a:r>
              <a:rPr lang="en-US" sz="2000" spc="-20" dirty="0">
                <a:effectLst/>
                <a:latin typeface="Arial" panose="020B0604020202020204" pitchFamily="34" charset="0"/>
                <a:ea typeface="Times New Roman" panose="02020603050405020304" pitchFamily="18" charset="0"/>
                <a:cs typeface="Arial" panose="020B0604020202020204" pitchFamily="34" charset="0"/>
              </a:rPr>
              <a:t>act.</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18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072747" y="1371256"/>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1850063" y="2327509"/>
            <a:ext cx="17251242" cy="5716950"/>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question</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6000" b="1" spc="-10" dirty="0">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r>
              <a:rPr lang="en-US" sz="2400" i="1" dirty="0">
                <a:effectLst/>
                <a:latin typeface="Arial" panose="020B0604020202020204" pitchFamily="34" charset="0"/>
                <a:ea typeface="SimSun" panose="02010600030101010101" pitchFamily="2" charset="-122"/>
                <a:cs typeface="Arial" panose="020B0604020202020204" pitchFamily="34" charset="0"/>
              </a:rPr>
              <a:t>It</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can</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be</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inferred</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from</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paragraph </a:t>
            </a:r>
            <a:r>
              <a:rPr lang="en-US" sz="2400" i="1" spc="-10" dirty="0">
                <a:effectLst/>
                <a:latin typeface="Arial" panose="020B0604020202020204" pitchFamily="34" charset="0"/>
                <a:ea typeface="SimSun" panose="02010600030101010101" pitchFamily="2" charset="-122"/>
                <a:cs typeface="Arial" panose="020B0604020202020204" pitchFamily="34" charset="0"/>
              </a:rPr>
              <a:t>that:</a:t>
            </a:r>
            <a:endParaRPr lang="en-IN" sz="2400" dirty="0">
              <a:effectLst/>
              <a:latin typeface="Arial" panose="020B0604020202020204" pitchFamily="34" charset="0"/>
              <a:ea typeface="SimSun" panose="02010600030101010101" pitchFamily="2" charset="-122"/>
              <a:cs typeface="Arial" panose="020B0604020202020204" pitchFamily="34" charset="0"/>
            </a:endParaRPr>
          </a:p>
          <a:p>
            <a:pPr marL="342900" marR="1049020" lvl="0" indent="-342900">
              <a:lnSpc>
                <a:spcPct val="150000"/>
              </a:lnSpc>
              <a:spcBef>
                <a:spcPts val="700"/>
              </a:spcBef>
              <a:spcAft>
                <a:spcPts val="0"/>
              </a:spcAft>
              <a:buSzPts val="1200"/>
              <a:buFont typeface="Times New Roman" panose="02020603050405020304" pitchFamily="18" charset="0"/>
              <a:buAutoNum type="alphaUcPeriod"/>
              <a:tabLst>
                <a:tab pos="114300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In</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our</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social</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world,</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one’s</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thinking,</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feelings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and</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actions</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cannot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stand</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in</a:t>
            </a:r>
            <a:r>
              <a:rPr lang="en-US" sz="2400" spc="-3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isolation</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to actions of others</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marR="1252855" lvl="0" indent="-342900">
              <a:lnSpc>
                <a:spcPct val="150000"/>
              </a:lnSpc>
              <a:spcAft>
                <a:spcPts val="0"/>
              </a:spcAft>
              <a:buSzPts val="1200"/>
              <a:buFont typeface="Times New Roman" panose="02020603050405020304" pitchFamily="18" charset="0"/>
              <a:buAutoNum type="alphaUcPeriod"/>
              <a:tabLst>
                <a:tab pos="114300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In</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our</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social</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world,</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thinking,</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feelings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and</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actions</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of</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an</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individual</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are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driven</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by motivations and thoughts of others</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buSzPts val="1200"/>
              <a:buFont typeface="Times New Roman" panose="02020603050405020304" pitchFamily="18" charset="0"/>
              <a:buAutoNum type="alphaUcPeriod"/>
              <a:tabLst>
                <a:tab pos="1142365"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In</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our</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social</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world,</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thinking,</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feelings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and</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actions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of a</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person cannot stand</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in </a:t>
            </a:r>
            <a:r>
              <a:rPr lang="en-US" sz="2400" spc="-10" dirty="0">
                <a:effectLst/>
                <a:latin typeface="Arial" panose="020B0604020202020204" pitchFamily="34" charset="0"/>
                <a:ea typeface="Times New Roman" panose="02020603050405020304" pitchFamily="18" charset="0"/>
                <a:cs typeface="Arial" panose="020B0604020202020204" pitchFamily="34" charset="0"/>
              </a:rPr>
              <a:t>isolation</a:t>
            </a:r>
            <a:r>
              <a:rPr lang="en-IN" sz="2400" spc="-5" dirty="0">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those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10" dirty="0">
                <a:effectLst/>
                <a:latin typeface="Arial" panose="020B0604020202020204" pitchFamily="34" charset="0"/>
                <a:ea typeface="Times New Roman" panose="02020603050405020304" pitchFamily="18" charset="0"/>
                <a:cs typeface="Arial" panose="020B0604020202020204" pitchFamily="34" charset="0"/>
              </a:rPr>
              <a:t>others</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342900" marR="1057910" lvl="0" indent="-342900">
              <a:lnSpc>
                <a:spcPct val="150000"/>
              </a:lnSpc>
              <a:spcBef>
                <a:spcPts val="685"/>
              </a:spcBef>
              <a:spcAft>
                <a:spcPts val="0"/>
              </a:spcAft>
              <a:buSzPts val="1200"/>
              <a:buFont typeface="Times New Roman" panose="02020603050405020304" pitchFamily="18" charset="0"/>
              <a:buAutoNum type="alphaUcPeriod"/>
              <a:tabLst>
                <a:tab pos="114300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In</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our</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social</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world,</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thinking,</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feelings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and</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actions</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of</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single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person</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are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juxtaposed retrospectively to those of others</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18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4"/>
          <p:cNvSpPr/>
          <p:nvPr/>
        </p:nvSpPr>
        <p:spPr>
          <a:xfrm flipH="1">
            <a:off x="670718" y="6842894"/>
            <a:ext cx="3952478" cy="3715782"/>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4"/>
            <a:stretch>
              <a:fillRect/>
            </a:stretch>
          </a:blipFill>
        </p:spPr>
      </p:sp>
      <p:sp>
        <p:nvSpPr>
          <p:cNvPr id="10"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838200" y="2197063"/>
            <a:ext cx="17086435" cy="4888518"/>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a:t>
            </a:r>
            <a:endParaRPr lang="en-US" sz="6000" b="1" spc="-10" dirty="0">
              <a:latin typeface="Bara TH" panose="02000000000000000000" charset="0"/>
              <a:ea typeface="Times New Roman" panose="02020603050405020304" pitchFamily="18" charset="0"/>
              <a:cs typeface="Bara TH" panose="02000000000000000000" charset="0"/>
            </a:endParaRPr>
          </a:p>
          <a:p>
            <a:pPr marL="914400"/>
            <a:r>
              <a:rPr lang="en-US" sz="2400" b="1" dirty="0">
                <a:effectLst/>
                <a:latin typeface="Arial" panose="020B0604020202020204" pitchFamily="34" charset="0"/>
                <a:ea typeface="Times New Roman" panose="02020603050405020304" pitchFamily="18" charset="0"/>
                <a:cs typeface="Arial" panose="020B0604020202020204" pitchFamily="34" charset="0"/>
              </a:rPr>
              <a:t>Correct</a:t>
            </a:r>
            <a:r>
              <a:rPr lang="en-US" sz="2400" b="1"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b="1" dirty="0">
                <a:effectLst/>
                <a:latin typeface="Arial" panose="020B0604020202020204" pitchFamily="34" charset="0"/>
                <a:ea typeface="Times New Roman" panose="02020603050405020304" pitchFamily="18" charset="0"/>
                <a:cs typeface="Arial" panose="020B0604020202020204" pitchFamily="34" charset="0"/>
              </a:rPr>
              <a:t>Answer:</a:t>
            </a:r>
            <a:r>
              <a:rPr lang="en-US" sz="2400" b="1"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b="1" dirty="0">
                <a:effectLst/>
                <a:latin typeface="Arial" panose="020B0604020202020204" pitchFamily="34" charset="0"/>
                <a:ea typeface="Times New Roman" panose="02020603050405020304" pitchFamily="18" charset="0"/>
                <a:cs typeface="Arial" panose="020B0604020202020204" pitchFamily="34" charset="0"/>
              </a:rPr>
              <a:t>Option</a:t>
            </a:r>
            <a:r>
              <a:rPr lang="en-US" sz="2400" b="1"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b="1" spc="-50" dirty="0">
                <a:effectLst/>
                <a:latin typeface="Arial" panose="020B0604020202020204" pitchFamily="34" charset="0"/>
                <a:ea typeface="Times New Roman" panose="02020603050405020304" pitchFamily="18" charset="0"/>
                <a:cs typeface="Arial" panose="020B0604020202020204" pitchFamily="34" charset="0"/>
              </a:rPr>
              <a:t>C</a:t>
            </a:r>
            <a:endParaRPr lang="en-IN" sz="2400" b="1" dirty="0">
              <a:effectLst/>
              <a:latin typeface="Arial" panose="020B0604020202020204" pitchFamily="34" charset="0"/>
              <a:ea typeface="Times New Roman" panose="02020603050405020304" pitchFamily="18" charset="0"/>
              <a:cs typeface="Arial" panose="020B0604020202020204" pitchFamily="34" charset="0"/>
            </a:endParaRPr>
          </a:p>
          <a:p>
            <a:pPr marL="914400" marR="835025">
              <a:lnSpc>
                <a:spcPct val="150000"/>
              </a:lnSpc>
              <a:spcBef>
                <a:spcPts val="685"/>
              </a:spcBef>
              <a:spcAft>
                <a:spcPts val="0"/>
              </a:spcAft>
            </a:pPr>
            <a:r>
              <a:rPr lang="en-US" sz="2400" b="1" dirty="0">
                <a:effectLst/>
                <a:latin typeface="Arial" panose="020B0604020202020204" pitchFamily="34" charset="0"/>
                <a:ea typeface="Times New Roman" panose="02020603050405020304" pitchFamily="18" charset="0"/>
                <a:cs typeface="Arial" panose="020B0604020202020204" pitchFamily="34" charset="0"/>
              </a:rPr>
              <a:t>Explanation: </a:t>
            </a:r>
            <a:r>
              <a:rPr lang="en-US" sz="2400" dirty="0">
                <a:effectLst/>
                <a:latin typeface="Arial" panose="020B0604020202020204" pitchFamily="34" charset="0"/>
                <a:ea typeface="Times New Roman" panose="02020603050405020304" pitchFamily="18" charset="0"/>
                <a:cs typeface="Arial" panose="020B0604020202020204" pitchFamily="34" charset="0"/>
              </a:rPr>
              <a:t>The paragraph has one simple outcome: in a social environment, an individual cannot act, think or feel without considering others. This simple fact is illustrated</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by</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option</a:t>
            </a:r>
            <a:r>
              <a:rPr lang="en-US" sz="2400" spc="-3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3.</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Option</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4</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commits</a:t>
            </a:r>
            <a:r>
              <a:rPr lang="en-US" sz="2400" spc="-3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mistake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using</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word</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retrospectively</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(In a</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manner contemplative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 past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events). Option</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1</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commits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mistake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only</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quoting</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 actions of others, and option 2 brings in ‘motivations’, something which is not mentioned in the paragraph.</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18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3"/>
          <p:cNvSpPr/>
          <p:nvPr/>
        </p:nvSpPr>
        <p:spPr>
          <a:xfrm>
            <a:off x="97377" y="7263182"/>
            <a:ext cx="4787432" cy="3177658"/>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10"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5775551" y="2563056"/>
            <a:ext cx="11060327" cy="5663473"/>
          </a:xfrm>
          <a:prstGeom prst="rect">
            <a:avLst/>
          </a:prstGeom>
        </p:spPr>
        <p:txBody>
          <a:bodyPr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‘Must be True’</a:t>
            </a:r>
            <a:r>
              <a:rPr lang="en-US" sz="6000" b="1" spc="-10" dirty="0">
                <a:effectLst/>
                <a:latin typeface="Bara TH" panose="02000000000000000000" charset="0"/>
                <a:ea typeface="Times New Roman" panose="02020603050405020304" pitchFamily="18" charset="0"/>
                <a:cs typeface="Bara TH" panose="02000000000000000000" charset="0"/>
              </a:rPr>
              <a:t> Question:</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r>
              <a:rPr lang="en-US" sz="2400" dirty="0">
                <a:effectLst/>
                <a:latin typeface="Arial" panose="020B0604020202020204" pitchFamily="34" charset="0"/>
                <a:ea typeface="Times New Roman" panose="02020603050405020304" pitchFamily="18" charset="0"/>
                <a:cs typeface="Arial" panose="020B0604020202020204" pitchFamily="34" charset="0"/>
              </a:rPr>
              <a:t>These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refer</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direct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and</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logical</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conclusions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that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follow</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from</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25" dirty="0" err="1">
                <a:effectLst/>
                <a:latin typeface="Arial" panose="020B0604020202020204" pitchFamily="34" charset="0"/>
                <a:ea typeface="Times New Roman" panose="02020603050405020304" pitchFamily="18" charset="0"/>
                <a:cs typeface="Arial" panose="020B0604020202020204" pitchFamily="34" charset="0"/>
              </a:rPr>
              <a:t>Eg.</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spcBef>
                <a:spcPts val="69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According</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to</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which</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one of</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must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be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true?</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According</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to</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which</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one of</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must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be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false?</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95"/>
              </a:spcBef>
              <a:buSzPts val="1000"/>
              <a:buFont typeface="Symbol" panose="05050102010706020507" pitchFamily="18" charset="2"/>
              <a:buChar char=""/>
              <a:tabLst>
                <a:tab pos="13709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According</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to</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which</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one of</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following</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would</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author agree </a:t>
            </a:r>
            <a:r>
              <a:rPr lang="en-US" sz="2400" spc="-10" dirty="0">
                <a:effectLst/>
                <a:latin typeface="Arial" panose="020B0604020202020204" pitchFamily="34" charset="0"/>
                <a:ea typeface="Symbol" panose="05050102010706020507" pitchFamily="18" charset="2"/>
                <a:cs typeface="Arial" panose="020B0604020202020204" pitchFamily="34" charset="0"/>
              </a:rPr>
              <a:t>with?</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marR="1016000" lvl="1" indent="-285750">
              <a:lnSpc>
                <a:spcPct val="150000"/>
              </a:lnSpc>
              <a:spcBef>
                <a:spcPts val="685"/>
              </a:spcBef>
              <a:spcAft>
                <a:spcPts val="0"/>
              </a:spcAft>
              <a:buSzPts val="1000"/>
              <a:buFont typeface="Symbol" panose="05050102010706020507" pitchFamily="18" charset="2"/>
              <a:buChar char=""/>
              <a:tabLst>
                <a:tab pos="1371600"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According</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to</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passage,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which</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one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following</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would</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author</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disagree </a:t>
            </a:r>
            <a:r>
              <a:rPr lang="en-US" sz="2400" spc="-10" dirty="0">
                <a:effectLst/>
                <a:latin typeface="Arial" panose="020B0604020202020204" pitchFamily="34" charset="0"/>
                <a:ea typeface="Symbol" panose="05050102010706020507" pitchFamily="18" charset="2"/>
                <a:cs typeface="Arial" panose="020B0604020202020204" pitchFamily="34" charset="0"/>
              </a:rPr>
              <a:t>with?</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algn="ctr">
              <a:lnSpc>
                <a:spcPts val="4200"/>
              </a:lnSpc>
            </a:pP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9" name="Freeform 12"/>
          <p:cNvSpPr/>
          <p:nvPr/>
        </p:nvSpPr>
        <p:spPr>
          <a:xfrm rot="434198">
            <a:off x="675477" y="2617049"/>
            <a:ext cx="4899253" cy="4778997"/>
          </a:xfrm>
          <a:custGeom>
            <a:avLst/>
            <a:gdLst/>
            <a:ahLst/>
            <a:cxnLst/>
            <a:rect l="l" t="t" r="r" b="b"/>
            <a:pathLst>
              <a:path w="2668110" h="2646987">
                <a:moveTo>
                  <a:pt x="0" y="0"/>
                </a:moveTo>
                <a:lnTo>
                  <a:pt x="2668110" y="0"/>
                </a:lnTo>
                <a:lnTo>
                  <a:pt x="2668110" y="2646987"/>
                </a:lnTo>
                <a:lnTo>
                  <a:pt x="0" y="2646987"/>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46218" y="-554363"/>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grpSp>
        <p:nvGrpSpPr>
          <p:cNvPr id="3" name="Group 3"/>
          <p:cNvGrpSpPr/>
          <p:nvPr/>
        </p:nvGrpSpPr>
        <p:grpSpPr>
          <a:xfrm>
            <a:off x="1271808" y="6438900"/>
            <a:ext cx="3881627" cy="3694157"/>
            <a:chOff x="0" y="0"/>
            <a:chExt cx="12700000" cy="12700000"/>
          </a:xfrm>
        </p:grpSpPr>
        <p:sp>
          <p:nvSpPr>
            <p:cNvPr id="4"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2"/>
              <a:stretch>
                <a:fillRect l="-15948" r="-23363"/>
              </a:stretch>
            </a:blipFill>
            <a:ln w="180975" cap="sq">
              <a:solidFill>
                <a:srgbClr val="F8D35E"/>
              </a:solidFill>
              <a:prstDash val="solid"/>
              <a:miter/>
            </a:ln>
          </p:spPr>
        </p:sp>
      </p:gr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3"/>
            <a:stretch>
              <a:fillRect/>
            </a:stretch>
          </a:blipFill>
        </p:spPr>
      </p:sp>
      <p:sp>
        <p:nvSpPr>
          <p:cNvPr id="6" name="Freeform 6"/>
          <p:cNvSpPr/>
          <p:nvPr/>
        </p:nvSpPr>
        <p:spPr>
          <a:xfrm>
            <a:off x="2118829" y="-17989"/>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7" name="Freeform 7"/>
          <p:cNvSpPr/>
          <p:nvPr/>
        </p:nvSpPr>
        <p:spPr>
          <a:xfrm rot="-1455053">
            <a:off x="-93970" y="7781112"/>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4"/>
            <a:stretch>
              <a:fillRect/>
            </a:stretch>
          </a:blipFill>
        </p:spPr>
      </p:sp>
      <p:sp>
        <p:nvSpPr>
          <p:cNvPr id="11" name="TextBox 11"/>
          <p:cNvSpPr txBox="1"/>
          <p:nvPr/>
        </p:nvSpPr>
        <p:spPr>
          <a:xfrm>
            <a:off x="685800" y="2031004"/>
            <a:ext cx="18239044" cy="5196294"/>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Example</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2000" b="1" spc="-10" dirty="0">
              <a:latin typeface="Arial" panose="020B0604020202020204" pitchFamily="34" charset="0"/>
              <a:ea typeface="Times New Roman" panose="02020603050405020304" pitchFamily="18" charset="0"/>
              <a:cs typeface="Arial" panose="020B0604020202020204" pitchFamily="34" charset="0"/>
            </a:endParaRPr>
          </a:p>
          <a:p>
            <a:pPr marL="914400"/>
            <a:r>
              <a:rPr lang="en-US" sz="2400" dirty="0">
                <a:effectLst/>
                <a:latin typeface="Arial" panose="020B0604020202020204" pitchFamily="34" charset="0"/>
                <a:ea typeface="Times New Roman" panose="02020603050405020304" pitchFamily="18" charset="0"/>
                <a:cs typeface="Arial" panose="020B0604020202020204" pitchFamily="34" charset="0"/>
              </a:rPr>
              <a:t>Read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following</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passages and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select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 best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10" dirty="0">
                <a:effectLst/>
                <a:latin typeface="Arial" panose="020B0604020202020204" pitchFamily="34" charset="0"/>
                <a:ea typeface="Times New Roman" panose="02020603050405020304" pitchFamily="18" charset="0"/>
                <a:cs typeface="Arial" panose="020B0604020202020204" pitchFamily="34" charset="0"/>
              </a:rPr>
              <a:t>answer.</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914400" marR="807720">
              <a:lnSpc>
                <a:spcPct val="150000"/>
              </a:lnSpc>
              <a:spcBef>
                <a:spcPts val="695"/>
              </a:spcBef>
              <a:spcAft>
                <a:spcPts val="0"/>
              </a:spcAft>
            </a:pP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concept</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"fake</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news"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has</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become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increasingly</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prevalent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in</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recent</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years,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particularly in the context of social media. Fake news refers to deliberately misleading or fabricated information presented as genuine news. It is often spread through social media platforms, where it can reach a large audience quickly. Fake news can have serious consequences, including influencing public opinion, damaging reputations, and even affecting the outcome of elections.</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18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6"/>
          <p:cNvSpPr/>
          <p:nvPr/>
        </p:nvSpPr>
        <p:spPr>
          <a:xfrm rot="560457">
            <a:off x="16373394" y="492355"/>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
        <p:nvSpPr>
          <p:cNvPr id="10" name="Freeform 6"/>
          <p:cNvSpPr/>
          <p:nvPr/>
        </p:nvSpPr>
        <p:spPr>
          <a:xfrm rot="560457">
            <a:off x="16373394" y="492355"/>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072747" y="1371256"/>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2286000" y="2488098"/>
            <a:ext cx="17251242" cy="3500958"/>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question</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2400" b="1" spc="-10" dirty="0">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r>
              <a:rPr lang="en-US" sz="2400" i="1" dirty="0">
                <a:effectLst/>
                <a:latin typeface="Arial" panose="020B0604020202020204" pitchFamily="34" charset="0"/>
                <a:ea typeface="SimSun" panose="02010600030101010101" pitchFamily="2" charset="-122"/>
                <a:cs typeface="Arial" panose="020B0604020202020204" pitchFamily="34" charset="0"/>
              </a:rPr>
              <a:t>Based</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on</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passage,</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which</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of</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following</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statements</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is</a:t>
            </a:r>
            <a:r>
              <a:rPr lang="en-US" sz="2400" i="1" spc="-2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most</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likely </a:t>
            </a:r>
            <a:r>
              <a:rPr lang="en-US" sz="2400" i="1" spc="-10" dirty="0">
                <a:effectLst/>
                <a:latin typeface="Arial" panose="020B0604020202020204" pitchFamily="34" charset="0"/>
                <a:ea typeface="SimSun" panose="02010600030101010101" pitchFamily="2" charset="-122"/>
                <a:cs typeface="Arial" panose="020B0604020202020204" pitchFamily="34" charset="0"/>
              </a:rPr>
              <a:t>true?</a:t>
            </a:r>
            <a:endParaRPr lang="en-IN" sz="2400" dirty="0">
              <a:effectLst/>
              <a:latin typeface="Arial" panose="020B0604020202020204" pitchFamily="34" charset="0"/>
              <a:ea typeface="SimSun" panose="02010600030101010101" pitchFamily="2" charset="-122"/>
              <a:cs typeface="Arial" panose="020B0604020202020204" pitchFamily="34" charset="0"/>
            </a:endParaRPr>
          </a:p>
          <a:p>
            <a:pPr marL="342900" lvl="0" indent="-342900">
              <a:spcBef>
                <a:spcPts val="680"/>
              </a:spcBef>
              <a:spcAft>
                <a:spcPts val="0"/>
              </a:spcAft>
              <a:buSzPts val="1200"/>
              <a:buFont typeface="Times New Roman" panose="02020603050405020304" pitchFamily="18" charset="0"/>
              <a:buAutoNum type="alphaUcPeriod"/>
              <a:tabLst>
                <a:tab pos="109982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Most</a:t>
            </a:r>
            <a:r>
              <a:rPr lang="en-US" sz="2400" spc="-3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people are able to</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identify</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fake news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when</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they see </a:t>
            </a:r>
            <a:r>
              <a:rPr lang="en-US" sz="2400" spc="-25" dirty="0">
                <a:effectLst/>
                <a:latin typeface="Arial" panose="020B0604020202020204" pitchFamily="34" charset="0"/>
                <a:ea typeface="Times New Roman" panose="02020603050405020304" pitchFamily="18" charset="0"/>
                <a:cs typeface="Arial" panose="020B0604020202020204" pitchFamily="34" charset="0"/>
              </a:rPr>
              <a:t>it.</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700"/>
              </a:spcBef>
              <a:spcAft>
                <a:spcPts val="0"/>
              </a:spcAft>
              <a:buSzPts val="1200"/>
              <a:buFont typeface="Times New Roman" panose="02020603050405020304" pitchFamily="18" charset="0"/>
              <a:buAutoNum type="alphaUcPeriod"/>
              <a:tabLst>
                <a:tab pos="109220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Fake news has been around for centuries, but it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has</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only recently</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become a</a:t>
            </a:r>
            <a:r>
              <a:rPr lang="en-US" sz="2400" spc="-10" dirty="0">
                <a:effectLst/>
                <a:latin typeface="Arial" panose="020B0604020202020204" pitchFamily="34" charset="0"/>
                <a:ea typeface="Times New Roman" panose="02020603050405020304" pitchFamily="18" charset="0"/>
                <a:cs typeface="Arial" panose="020B0604020202020204" pitchFamily="34" charset="0"/>
              </a:rPr>
              <a:t> problem.</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680"/>
              </a:spcBef>
              <a:spcAft>
                <a:spcPts val="0"/>
              </a:spcAft>
              <a:buSzPts val="1200"/>
              <a:buFont typeface="Times New Roman" panose="02020603050405020304" pitchFamily="18" charset="0"/>
              <a:buAutoNum type="alphaUcPeriod"/>
              <a:tabLst>
                <a:tab pos="1092200" algn="l"/>
              </a:tabLst>
            </a:pPr>
            <a:r>
              <a:rPr lang="en-US" sz="2400" spc="-5" dirty="0">
                <a:effectLst/>
                <a:latin typeface="Arial" panose="020B0604020202020204" pitchFamily="34" charset="0"/>
                <a:ea typeface="Times New Roman" panose="02020603050405020304" pitchFamily="18" charset="0"/>
                <a:cs typeface="Arial" panose="020B0604020202020204" pitchFamily="34" charset="0"/>
              </a:rPr>
              <a:t>Social</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media has made it</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easier for fake news</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5" dirty="0">
                <a:effectLst/>
                <a:latin typeface="Arial" panose="020B0604020202020204" pitchFamily="34" charset="0"/>
                <a:ea typeface="Times New Roman" panose="02020603050405020304" pitchFamily="18" charset="0"/>
                <a:cs typeface="Arial" panose="020B0604020202020204" pitchFamily="34" charset="0"/>
              </a:rPr>
              <a:t>to</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spc="-10" dirty="0">
                <a:effectLst/>
                <a:latin typeface="Arial" panose="020B0604020202020204" pitchFamily="34" charset="0"/>
                <a:ea typeface="Times New Roman" panose="02020603050405020304" pitchFamily="18" charset="0"/>
                <a:cs typeface="Arial" panose="020B0604020202020204" pitchFamily="34" charset="0"/>
              </a:rPr>
              <a:t>spread.</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r>
              <a:rPr lang="en-US" sz="2400" dirty="0">
                <a:effectLst/>
                <a:latin typeface="Arial" panose="020B0604020202020204" pitchFamily="34" charset="0"/>
                <a:ea typeface="SimSun" panose="02010600030101010101" pitchFamily="2" charset="-122"/>
                <a:cs typeface="Arial" panose="020B0604020202020204" pitchFamily="34" charset="0"/>
              </a:rPr>
              <a:t>    The government is primarily responsible for addressing the problem of fake news. </a:t>
            </a:r>
            <a:endParaRPr lang="en-IN"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9" name="Freeform 4"/>
          <p:cNvSpPr/>
          <p:nvPr/>
        </p:nvSpPr>
        <p:spPr>
          <a:xfrm flipH="1">
            <a:off x="670718" y="6842894"/>
            <a:ext cx="3952478" cy="3715782"/>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4"/>
            <a:stretch>
              <a:fillRect/>
            </a:stretch>
          </a:blipFill>
        </p:spPr>
      </p:sp>
      <p:sp>
        <p:nvSpPr>
          <p:cNvPr id="3"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209800" y="647700"/>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1274047" y="2582292"/>
            <a:ext cx="17827258" cy="5162952"/>
          </a:xfrm>
          <a:prstGeom prst="rect">
            <a:avLst/>
          </a:prstGeom>
        </p:spPr>
        <p:txBody>
          <a:bodyPr wrap="square" lIns="0" tIns="0" rIns="0" bIns="0" rtlCol="0" anchor="t">
            <a:spAutoFit/>
          </a:bodyPr>
          <a:lstStyle/>
          <a:p>
            <a:pPr marR="957580" lvl="0">
              <a:lnSpc>
                <a:spcPct val="150000"/>
              </a:lnSpc>
              <a:spcBef>
                <a:spcPts val="700"/>
              </a:spcBef>
              <a:spcAft>
                <a:spcPts val="0"/>
              </a:spcAft>
              <a:buSzPts val="1200"/>
              <a:tabLst>
                <a:tab pos="1099820" algn="l"/>
              </a:tabLst>
            </a:pPr>
            <a:r>
              <a:rPr lang="en-US" sz="2000" b="1" spc="-5" dirty="0">
                <a:effectLst/>
                <a:latin typeface="Arial" panose="020B0604020202020204" pitchFamily="34" charset="0"/>
                <a:ea typeface="Times New Roman" panose="02020603050405020304" pitchFamily="18" charset="0"/>
                <a:cs typeface="Arial" panose="020B0604020202020204" pitchFamily="34" charset="0"/>
              </a:rPr>
              <a:t>Correct answer: C. </a:t>
            </a:r>
            <a:r>
              <a:rPr lang="en-US" sz="2000" spc="-5" dirty="0">
                <a:effectLst/>
                <a:latin typeface="Arial" panose="020B0604020202020204" pitchFamily="34" charset="0"/>
                <a:ea typeface="Times New Roman" panose="02020603050405020304" pitchFamily="18" charset="0"/>
                <a:cs typeface="Arial" panose="020B0604020202020204" pitchFamily="34" charset="0"/>
              </a:rPr>
              <a:t>Social media has made it easier for fake news to spread. </a:t>
            </a:r>
            <a:endParaRPr lang="en-US" sz="2000" spc="-5" dirty="0">
              <a:effectLst/>
              <a:latin typeface="Arial" panose="020B0604020202020204" pitchFamily="34" charset="0"/>
              <a:ea typeface="Times New Roman" panose="02020603050405020304" pitchFamily="18" charset="0"/>
              <a:cs typeface="Arial" panose="020B0604020202020204" pitchFamily="34" charset="0"/>
            </a:endParaRPr>
          </a:p>
          <a:p>
            <a:pPr marR="957580" lvl="0">
              <a:lnSpc>
                <a:spcPct val="150000"/>
              </a:lnSpc>
              <a:spcBef>
                <a:spcPts val="700"/>
              </a:spcBef>
              <a:spcAft>
                <a:spcPts val="0"/>
              </a:spcAft>
              <a:buSzPts val="1200"/>
              <a:tabLst>
                <a:tab pos="1099820" algn="l"/>
              </a:tabLst>
            </a:pPr>
            <a:r>
              <a:rPr lang="en-US" sz="2000" b="1" spc="-5" dirty="0">
                <a:effectLst/>
                <a:latin typeface="Arial" panose="020B0604020202020204" pitchFamily="34" charset="0"/>
                <a:ea typeface="Times New Roman" panose="02020603050405020304" pitchFamily="18" charset="0"/>
                <a:cs typeface="Arial" panose="020B0604020202020204" pitchFamily="34" charset="0"/>
              </a:rPr>
              <a:t>Explanation:</a:t>
            </a:r>
            <a:r>
              <a:rPr lang="en-US" sz="2000" b="1" spc="-3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The passage discusses the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concept of</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fake news</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and how it</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is </a:t>
            </a:r>
            <a:r>
              <a:rPr lang="en-US" sz="2000" spc="-10" dirty="0">
                <a:effectLst/>
                <a:latin typeface="Arial" panose="020B0604020202020204" pitchFamily="34" charset="0"/>
                <a:ea typeface="Times New Roman" panose="02020603050405020304" pitchFamily="18" charset="0"/>
                <a:cs typeface="Arial" panose="020B0604020202020204" pitchFamily="34" charset="0"/>
              </a:rPr>
              <a:t>increase</a:t>
            </a:r>
            <a:endParaRPr lang="en-US" sz="2000" spc="-10" dirty="0">
              <a:effectLst/>
              <a:latin typeface="Arial" panose="020B0604020202020204" pitchFamily="34" charset="0"/>
              <a:ea typeface="Times New Roman" panose="02020603050405020304" pitchFamily="18" charset="0"/>
              <a:cs typeface="Arial" panose="020B0604020202020204" pitchFamily="34" charset="0"/>
            </a:endParaRPr>
          </a:p>
          <a:p>
            <a:pPr marR="957580" lvl="0">
              <a:lnSpc>
                <a:spcPct val="150000"/>
              </a:lnSpc>
              <a:spcBef>
                <a:spcPts val="700"/>
              </a:spcBef>
              <a:spcAft>
                <a:spcPts val="0"/>
              </a:spcAft>
              <a:buSzPts val="1200"/>
              <a:tabLst>
                <a:tab pos="1099820" algn="l"/>
              </a:tabLst>
            </a:pPr>
            <a:r>
              <a:rPr lang="en-US" sz="2000" dirty="0">
                <a:effectLst/>
                <a:latin typeface="Arial" panose="020B0604020202020204" pitchFamily="34" charset="0"/>
                <a:ea typeface="Times New Roman" panose="02020603050405020304" pitchFamily="18" charset="0"/>
                <a:cs typeface="Arial" panose="020B0604020202020204" pitchFamily="34" charset="0"/>
              </a:rPr>
              <a:t>prevalent in the context of social media. It highlights the fact that social media platforms allow fake news to spread quickly and reach a large audience. While the passage does not directly state</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that most people are able</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to identify fake news (answer choice A)</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or that fake news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has</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been</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around</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for</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centuries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but</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has</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only</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recently</a:t>
            </a:r>
            <a:r>
              <a:rPr lang="en-US" sz="2000" spc="-3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become</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problem</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(answer</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choice B), it suggests that social media has played a key role in the spread of fake news. The passage also does not suggest that the government is primarily responsible for addressing the problem of fake news (answer choice D). Therefore, the most likely true statement based on the passage is that social media has made it easier for fake news to spread,</a:t>
            </a:r>
            <a:r>
              <a:rPr lang="en-US" sz="2000" spc="2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making answer choice C the correct answer.</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18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3"/>
          <p:cNvSpPr/>
          <p:nvPr/>
        </p:nvSpPr>
        <p:spPr>
          <a:xfrm>
            <a:off x="97377" y="7263182"/>
            <a:ext cx="4787432" cy="3177658"/>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3"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6002184" y="3162300"/>
            <a:ext cx="11060327" cy="3732176"/>
          </a:xfrm>
          <a:prstGeom prst="rect">
            <a:avLst/>
          </a:prstGeom>
        </p:spPr>
        <p:txBody>
          <a:bodyPr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Paraphrase</a:t>
            </a:r>
            <a:r>
              <a:rPr lang="en-US" sz="6000" b="1" spc="-10" dirty="0">
                <a:effectLst/>
                <a:latin typeface="Bara TH" panose="02000000000000000000" charset="0"/>
                <a:ea typeface="Times New Roman" panose="02020603050405020304" pitchFamily="18" charset="0"/>
                <a:cs typeface="Bara TH" panose="02000000000000000000" charset="0"/>
              </a:rPr>
              <a:t> Question:</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2400" b="1" spc="-10" dirty="0">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r>
              <a:rPr lang="en-US" sz="2400" dirty="0">
                <a:effectLst/>
                <a:latin typeface="Arial" panose="020B0604020202020204" pitchFamily="34" charset="0"/>
                <a:ea typeface="Times New Roman" panose="02020603050405020304" pitchFamily="18" charset="0"/>
                <a:cs typeface="Arial" panose="020B0604020202020204" pitchFamily="34" charset="0"/>
              </a:rPr>
              <a:t>These</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questions</a:t>
            </a:r>
            <a:r>
              <a:rPr lang="en-US" sz="2400" spc="-3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essentially</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ask</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you</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to</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explain</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meaning</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particular</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statement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in other words or in different words than that given in the passage. </a:t>
            </a:r>
            <a:r>
              <a:rPr lang="en-US" sz="2400" dirty="0" err="1">
                <a:effectLst/>
                <a:latin typeface="Arial" panose="020B0604020202020204" pitchFamily="34" charset="0"/>
                <a:ea typeface="Times New Roman" panose="02020603050405020304" pitchFamily="18" charset="0"/>
                <a:cs typeface="Arial" panose="020B0604020202020204" pitchFamily="34" charset="0"/>
              </a:rPr>
              <a:t>Eg.</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buSzPts val="1000"/>
              <a:buFont typeface="Symbol" panose="05050102010706020507" pitchFamily="18" charset="2"/>
              <a:buChar char=""/>
              <a:tabLst>
                <a:tab pos="1370965" algn="l"/>
                <a:tab pos="3247390"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2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following</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extract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50" dirty="0">
                <a:effectLst/>
                <a:latin typeface="Arial" panose="020B0604020202020204" pitchFamily="34" charset="0"/>
                <a:ea typeface="Symbol" panose="05050102010706020507" pitchFamily="18" charset="2"/>
                <a:cs typeface="Arial" panose="020B0604020202020204" pitchFamily="34" charset="0"/>
              </a:rPr>
              <a:t>"</a:t>
            </a:r>
            <a:r>
              <a:rPr lang="en-US" sz="2400" spc="0"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can</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be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paraphrased</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25" dirty="0">
                <a:effectLst/>
                <a:latin typeface="Arial" panose="020B0604020202020204" pitchFamily="34" charset="0"/>
                <a:ea typeface="Symbol" panose="05050102010706020507" pitchFamily="18" charset="2"/>
                <a:cs typeface="Arial" panose="020B0604020202020204" pitchFamily="34" charset="0"/>
              </a:rPr>
              <a:t>as:</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5"/>
              </a:spcBef>
              <a:buSzPts val="1000"/>
              <a:buFont typeface="Symbol" panose="05050102010706020507" pitchFamily="18" charset="2"/>
              <a:buChar char=""/>
              <a:tabLst>
                <a:tab pos="1370965" algn="l"/>
                <a:tab pos="1774825" algn="l"/>
              </a:tabLst>
            </a:pPr>
            <a:r>
              <a:rPr lang="en-US" sz="2400" spc="-50" dirty="0">
                <a:effectLst/>
                <a:latin typeface="Arial" panose="020B0604020202020204" pitchFamily="34" charset="0"/>
                <a:ea typeface="Symbol" panose="05050102010706020507" pitchFamily="18" charset="2"/>
                <a:cs typeface="Arial" panose="020B0604020202020204" pitchFamily="34" charset="0"/>
              </a:rPr>
              <a:t>"</a:t>
            </a:r>
            <a:r>
              <a:rPr lang="en-US" sz="2400" spc="0" dirty="0">
                <a:effectLst/>
                <a:latin typeface="Arial" panose="020B0604020202020204" pitchFamily="34" charset="0"/>
                <a:ea typeface="Symbol" panose="05050102010706020507" pitchFamily="18" charset="2"/>
                <a:cs typeface="Arial" panose="020B0604020202020204" pitchFamily="34" charset="0"/>
              </a:rPr>
              <a:t>	"</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can be</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rewritten</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25" dirty="0">
                <a:effectLst/>
                <a:latin typeface="Arial" panose="020B0604020202020204" pitchFamily="34" charset="0"/>
                <a:ea typeface="Symbol" panose="05050102010706020507" pitchFamily="18" charset="2"/>
                <a:cs typeface="Arial" panose="020B0604020202020204" pitchFamily="34" charset="0"/>
              </a:rPr>
              <a:t>as:</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algn="ctr">
              <a:lnSpc>
                <a:spcPts val="4200"/>
              </a:lnSpc>
            </a:pP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9" name="Freeform 12"/>
          <p:cNvSpPr/>
          <p:nvPr/>
        </p:nvSpPr>
        <p:spPr>
          <a:xfrm rot="434198">
            <a:off x="610854" y="2934818"/>
            <a:ext cx="4899253" cy="4778997"/>
          </a:xfrm>
          <a:custGeom>
            <a:avLst/>
            <a:gdLst/>
            <a:ahLst/>
            <a:cxnLst/>
            <a:rect l="l" t="t" r="r" b="b"/>
            <a:pathLst>
              <a:path w="2668110" h="2646987">
                <a:moveTo>
                  <a:pt x="0" y="0"/>
                </a:moveTo>
                <a:lnTo>
                  <a:pt x="2668110" y="0"/>
                </a:lnTo>
                <a:lnTo>
                  <a:pt x="2668110" y="2646987"/>
                </a:lnTo>
                <a:lnTo>
                  <a:pt x="0" y="2646987"/>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46218" y="-554363"/>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grpSp>
        <p:nvGrpSpPr>
          <p:cNvPr id="3" name="Group 3"/>
          <p:cNvGrpSpPr/>
          <p:nvPr/>
        </p:nvGrpSpPr>
        <p:grpSpPr>
          <a:xfrm>
            <a:off x="1271808" y="6438900"/>
            <a:ext cx="3881627" cy="3694157"/>
            <a:chOff x="0" y="0"/>
            <a:chExt cx="12700000" cy="12700000"/>
          </a:xfrm>
        </p:grpSpPr>
        <p:sp>
          <p:nvSpPr>
            <p:cNvPr id="4"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2"/>
              <a:stretch>
                <a:fillRect l="-15948" r="-23363"/>
              </a:stretch>
            </a:blipFill>
            <a:ln w="180975" cap="sq">
              <a:solidFill>
                <a:srgbClr val="F8D35E"/>
              </a:solidFill>
              <a:prstDash val="solid"/>
              <a:miter/>
            </a:ln>
          </p:spPr>
        </p:sp>
      </p:gr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3"/>
            <a:stretch>
              <a:fillRect/>
            </a:stretch>
          </a:blipFill>
        </p:spPr>
      </p:sp>
      <p:sp>
        <p:nvSpPr>
          <p:cNvPr id="6" name="Freeform 6"/>
          <p:cNvSpPr/>
          <p:nvPr/>
        </p:nvSpPr>
        <p:spPr>
          <a:xfrm>
            <a:off x="2118829" y="-17989"/>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7" name="Freeform 7"/>
          <p:cNvSpPr/>
          <p:nvPr/>
        </p:nvSpPr>
        <p:spPr>
          <a:xfrm rot="-1455053">
            <a:off x="-93970" y="7781112"/>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4"/>
            <a:stretch>
              <a:fillRect/>
            </a:stretch>
          </a:blipFill>
        </p:spPr>
      </p:sp>
      <p:sp>
        <p:nvSpPr>
          <p:cNvPr id="11" name="TextBox 11"/>
          <p:cNvSpPr txBox="1"/>
          <p:nvPr/>
        </p:nvSpPr>
        <p:spPr>
          <a:xfrm>
            <a:off x="1143000" y="2418987"/>
            <a:ext cx="16481027" cy="4706417"/>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Example</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6000" b="1" spc="-10" dirty="0">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r>
              <a:rPr lang="en-US" sz="2400" dirty="0">
                <a:effectLst/>
                <a:latin typeface="Arial" panose="020B0604020202020204" pitchFamily="34" charset="0"/>
                <a:ea typeface="Times New Roman" panose="02020603050405020304" pitchFamily="18" charset="0"/>
                <a:cs typeface="Arial" panose="020B0604020202020204" pitchFamily="34" charset="0"/>
              </a:rPr>
              <a:t>Read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following</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passages and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select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 best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10" dirty="0">
                <a:effectLst/>
                <a:latin typeface="Arial" panose="020B0604020202020204" pitchFamily="34" charset="0"/>
                <a:ea typeface="Times New Roman" panose="02020603050405020304" pitchFamily="18" charset="0"/>
                <a:cs typeface="Arial" panose="020B0604020202020204" pitchFamily="34" charset="0"/>
              </a:rPr>
              <a:t>answer.</a:t>
            </a:r>
            <a:endParaRPr lang="en-US" sz="2400" spc="-1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dirty="0">
                <a:effectLst/>
                <a:latin typeface="Calibri" panose="020F0502020204030204" charset="0"/>
                <a:ea typeface="SimSun" panose="02010600030101010101" pitchFamily="2" charset="-122"/>
                <a:cs typeface="Mangal" panose="02040503050203030202" pitchFamily="18"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There</a:t>
            </a:r>
            <a:r>
              <a:rPr lang="en-US" sz="2400" spc="-10"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is</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growing</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concern</a:t>
            </a:r>
            <a:r>
              <a:rPr lang="en-US" sz="2400" spc="-10"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among</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researchers</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about</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the</a:t>
            </a:r>
            <a:r>
              <a:rPr lang="en-US" sz="2400" spc="-20"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impact</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of</a:t>
            </a:r>
            <a:r>
              <a:rPr lang="en-US" sz="2400" spc="-10"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social</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media</a:t>
            </a:r>
            <a:r>
              <a:rPr lang="en-US" sz="2400" spc="-10"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on</a:t>
            </a:r>
            <a:r>
              <a:rPr lang="en-US" sz="2400" spc="-15" dirty="0">
                <a:effectLst/>
                <a:latin typeface="Arial" panose="020B0604020202020204" pitchFamily="34" charset="0"/>
                <a:ea typeface="SimSun" panose="02010600030101010101" pitchFamily="2" charset="-122"/>
                <a:cs typeface="Arial" panose="020B0604020202020204" pitchFamily="34" charset="0"/>
              </a:rPr>
              <a:t> </a:t>
            </a:r>
            <a:r>
              <a:rPr lang="en-US" sz="2400" dirty="0">
                <a:effectLst/>
                <a:latin typeface="Arial" panose="020B0604020202020204" pitchFamily="34" charset="0"/>
                <a:ea typeface="SimSun" panose="02010600030101010101" pitchFamily="2" charset="-122"/>
                <a:cs typeface="Arial" panose="020B0604020202020204" pitchFamily="34" charset="0"/>
              </a:rPr>
              <a:t>mental health. Studies have shown that excessive use of social media can lead to depression, anxiety,     and other mental health problems. Additionally, social media can contribute to feelings of loneliness, isolation, and low self-esteem, particularly among young people. </a:t>
            </a:r>
            <a:endParaRPr lang="en-IN" sz="24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211064" y="-401962"/>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90121" y="137438"/>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457200" y="1735461"/>
            <a:ext cx="18406076" cy="5755422"/>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question</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6000" b="1" spc="-10" dirty="0">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r>
              <a:rPr lang="en-US" sz="2000" i="1" dirty="0">
                <a:effectLst/>
                <a:latin typeface="Arial" panose="020B0604020202020204" pitchFamily="34" charset="0"/>
                <a:ea typeface="Times New Roman" panose="02020603050405020304" pitchFamily="18" charset="0"/>
                <a:cs typeface="Arial" panose="020B0604020202020204" pitchFamily="34" charset="0"/>
              </a:rPr>
              <a:t>Which of the following is the best paraphrase of the passage?</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marL="342900" marR="914400" lvl="0" indent="-342900">
              <a:lnSpc>
                <a:spcPct val="150000"/>
              </a:lnSpc>
              <a:spcBef>
                <a:spcPts val="5"/>
              </a:spcBef>
              <a:spcAft>
                <a:spcPts val="0"/>
              </a:spcAft>
              <a:buSzPts val="1200"/>
              <a:buFont typeface="Times New Roman" panose="02020603050405020304" pitchFamily="18" charset="0"/>
              <a:buAutoNum type="alphaUcPeriod"/>
              <a:tabLst>
                <a:tab pos="1099820" algn="l"/>
              </a:tabLst>
            </a:pPr>
            <a:r>
              <a:rPr lang="en-US" sz="2000" spc="-5" dirty="0">
                <a:effectLst/>
                <a:latin typeface="Arial" panose="020B0604020202020204" pitchFamily="34" charset="0"/>
                <a:ea typeface="Times New Roman" panose="02020603050405020304" pitchFamily="18" charset="0"/>
                <a:cs typeface="Arial" panose="020B0604020202020204" pitchFamily="34" charset="0"/>
              </a:rPr>
              <a:t>Social</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media</a:t>
            </a:r>
            <a:r>
              <a:rPr lang="en-US" sz="2000" spc="-2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has</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a</a:t>
            </a:r>
            <a:r>
              <a:rPr lang="en-US" sz="2000" spc="-2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negative</a:t>
            </a:r>
            <a:r>
              <a:rPr lang="en-US" sz="2000" spc="-2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impact</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on</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mental</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health,</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causing</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depression,</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anxiety, and other problems, especially among young people.</a:t>
            </a:r>
            <a:endParaRPr lang="en-IN" sz="2000" spc="-5" dirty="0">
              <a:effectLst/>
              <a:latin typeface="Arial" panose="020B0604020202020204" pitchFamily="34" charset="0"/>
              <a:ea typeface="Times New Roman" panose="02020603050405020304" pitchFamily="18" charset="0"/>
              <a:cs typeface="Arial" panose="020B0604020202020204" pitchFamily="34" charset="0"/>
            </a:endParaRPr>
          </a:p>
          <a:p>
            <a:pPr marL="342900" marR="814070" lvl="0" indent="-342900">
              <a:lnSpc>
                <a:spcPct val="150000"/>
              </a:lnSpc>
              <a:spcBef>
                <a:spcPts val="5"/>
              </a:spcBef>
              <a:spcAft>
                <a:spcPts val="0"/>
              </a:spcAft>
              <a:buSzPts val="1200"/>
              <a:buFont typeface="Times New Roman" panose="02020603050405020304" pitchFamily="18" charset="0"/>
              <a:buAutoNum type="alphaUcPeriod"/>
              <a:tabLst>
                <a:tab pos="1092200" algn="l"/>
              </a:tabLst>
            </a:pPr>
            <a:r>
              <a:rPr lang="en-US" sz="2000" spc="-5" dirty="0">
                <a:effectLst/>
                <a:latin typeface="Arial" panose="020B0604020202020204" pitchFamily="34" charset="0"/>
                <a:ea typeface="Times New Roman" panose="02020603050405020304" pitchFamily="18" charset="0"/>
                <a:cs typeface="Arial" panose="020B0604020202020204" pitchFamily="34" charset="0"/>
              </a:rPr>
              <a:t>Researchers</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are</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increasingly</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worried</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about</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the</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effects</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of</a:t>
            </a:r>
            <a:r>
              <a:rPr lang="en-US" sz="2000" spc="-2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social</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media</a:t>
            </a:r>
            <a:r>
              <a:rPr lang="en-US" sz="2000" spc="-2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on</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mental</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health, as studies have shown it can lead to depression, anxiety, and other issues, as well as feelings of loneliness, isolation, and low self-esteem, particularly among young people.</a:t>
            </a:r>
            <a:endParaRPr lang="en-IN" sz="2000" spc="-5" dirty="0">
              <a:effectLst/>
              <a:latin typeface="Arial" panose="020B0604020202020204" pitchFamily="34" charset="0"/>
              <a:ea typeface="Times New Roman" panose="02020603050405020304" pitchFamily="18" charset="0"/>
              <a:cs typeface="Arial" panose="020B0604020202020204" pitchFamily="34" charset="0"/>
            </a:endParaRPr>
          </a:p>
          <a:p>
            <a:pPr marL="342900" marR="1148080" lvl="0" indent="-342900" algn="just">
              <a:lnSpc>
                <a:spcPct val="150000"/>
              </a:lnSpc>
              <a:spcAft>
                <a:spcPts val="0"/>
              </a:spcAft>
              <a:buSzPts val="1200"/>
              <a:buFont typeface="Times New Roman" panose="02020603050405020304" pitchFamily="18" charset="0"/>
              <a:buAutoNum type="alphaUcPeriod"/>
              <a:tabLst>
                <a:tab pos="1092200" algn="l"/>
              </a:tabLst>
            </a:pPr>
            <a:r>
              <a:rPr lang="en-US" sz="2000" spc="-5" dirty="0">
                <a:effectLst/>
                <a:latin typeface="Arial" panose="020B0604020202020204" pitchFamily="34" charset="0"/>
                <a:ea typeface="Times New Roman" panose="02020603050405020304" pitchFamily="18" charset="0"/>
                <a:cs typeface="Arial" panose="020B0604020202020204" pitchFamily="34" charset="0"/>
              </a:rPr>
              <a:t>Social</a:t>
            </a:r>
            <a:r>
              <a:rPr lang="en-US" sz="2000" spc="-2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media</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use</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has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been linked</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to</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mental</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health</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problems,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including</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depression, anxiety,</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and</a:t>
            </a:r>
            <a:r>
              <a:rPr lang="en-US" sz="2000" spc="-2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feelings</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of</a:t>
            </a:r>
            <a:r>
              <a:rPr lang="en-US" sz="2000" spc="-2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loneliness,</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isolation,</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and</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low</a:t>
            </a:r>
            <a:r>
              <a:rPr lang="en-US" sz="2000" spc="-2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self-esteem,</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particularly</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among young people.</a:t>
            </a:r>
            <a:endParaRPr lang="en-IN" sz="2000" spc="-5" dirty="0">
              <a:effectLst/>
              <a:latin typeface="Arial" panose="020B0604020202020204" pitchFamily="34" charset="0"/>
              <a:ea typeface="Times New Roman" panose="02020603050405020304" pitchFamily="18" charset="0"/>
              <a:cs typeface="Arial" panose="020B0604020202020204" pitchFamily="34" charset="0"/>
            </a:endParaRPr>
          </a:p>
          <a:p>
            <a:pPr marL="342900" marR="818515" lvl="0" indent="-342900">
              <a:lnSpc>
                <a:spcPct val="150000"/>
              </a:lnSpc>
              <a:spcAft>
                <a:spcPts val="0"/>
              </a:spcAft>
              <a:buSzPts val="1200"/>
              <a:buFont typeface="Times New Roman" panose="02020603050405020304" pitchFamily="18" charset="0"/>
              <a:buAutoNum type="alphaUcPeriod"/>
              <a:tabLst>
                <a:tab pos="1099820" algn="l"/>
              </a:tabLst>
            </a:pPr>
            <a:r>
              <a:rPr lang="en-US" sz="2000" spc="-5" dirty="0">
                <a:effectLst/>
                <a:latin typeface="Arial" panose="020B0604020202020204" pitchFamily="34" charset="0"/>
                <a:ea typeface="Times New Roman" panose="02020603050405020304" pitchFamily="18" charset="0"/>
                <a:cs typeface="Arial" panose="020B0604020202020204" pitchFamily="34" charset="0"/>
              </a:rPr>
              <a:t>The impact of social media on mental health is a growing concern among researchers, who</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have</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found</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that</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excessive</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use</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can</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lead</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to</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depression,</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anxiety,</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and</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other</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mental</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spc="-5" dirty="0">
                <a:effectLst/>
                <a:latin typeface="Arial" panose="020B0604020202020204" pitchFamily="34" charset="0"/>
                <a:ea typeface="Times New Roman" panose="02020603050405020304" pitchFamily="18" charset="0"/>
                <a:cs typeface="Arial" panose="020B0604020202020204" pitchFamily="34" charset="0"/>
              </a:rPr>
              <a:t>health issues, as well as contribute to feelings of loneliness, isolation, and low self-esteem,</a:t>
            </a:r>
            <a:r>
              <a:rPr lang="en-IN" sz="2000" spc="-5" dirty="0">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particularly</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among</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young </a:t>
            </a:r>
            <a:r>
              <a:rPr lang="en-US" sz="2000" spc="-10" dirty="0">
                <a:effectLst/>
                <a:latin typeface="Arial" panose="020B0604020202020204" pitchFamily="34" charset="0"/>
                <a:ea typeface="Times New Roman" panose="02020603050405020304" pitchFamily="18" charset="0"/>
                <a:cs typeface="Arial" panose="020B0604020202020204" pitchFamily="34" charset="0"/>
              </a:rPr>
              <a:t>people.</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US" sz="2400" b="1" spc="-10" dirty="0">
              <a:latin typeface="Arial" panose="020B0604020202020204" pitchFamily="34" charset="0"/>
              <a:ea typeface="Times New Roman" panose="02020603050405020304" pitchFamily="18" charset="0"/>
              <a:cs typeface="Arial" panose="020B0604020202020204" pitchFamily="34" charset="0"/>
            </a:endParaRPr>
          </a:p>
        </p:txBody>
      </p:sp>
      <p:sp>
        <p:nvSpPr>
          <p:cNvPr id="9" name="Freeform 4"/>
          <p:cNvSpPr/>
          <p:nvPr/>
        </p:nvSpPr>
        <p:spPr>
          <a:xfrm flipH="1">
            <a:off x="777794" y="7229148"/>
            <a:ext cx="3952478" cy="3715782"/>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4"/>
            <a:stretch>
              <a:fillRect/>
            </a:stretch>
          </a:blipFill>
        </p:spPr>
        <p:txBody>
          <a:bodyPr/>
          <a:lstStyle/>
          <a:p>
            <a:endParaRPr lang="en-IN" dirty="0"/>
          </a:p>
        </p:txBody>
      </p:sp>
      <p:sp>
        <p:nvSpPr>
          <p:cNvPr id="3"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E2E6"/>
        </a:solidFill>
        <a:effectLst/>
      </p:bgPr>
    </p:bg>
    <p:spTree>
      <p:nvGrpSpPr>
        <p:cNvPr id="1" name=""/>
        <p:cNvGrpSpPr/>
        <p:nvPr/>
      </p:nvGrpSpPr>
      <p:grpSpPr>
        <a:xfrm>
          <a:off x="0" y="0"/>
          <a:ext cx="0" cy="0"/>
          <a:chOff x="0" y="0"/>
          <a:chExt cx="0" cy="0"/>
        </a:xfrm>
      </p:grpSpPr>
      <p:sp>
        <p:nvSpPr>
          <p:cNvPr id="2" name="Freeform 2"/>
          <p:cNvSpPr/>
          <p:nvPr/>
        </p:nvSpPr>
        <p:spPr>
          <a:xfrm flipH="1">
            <a:off x="-304800" y="-1346480"/>
            <a:ext cx="19178637" cy="12585980"/>
          </a:xfrm>
          <a:custGeom>
            <a:avLst/>
            <a:gdLst/>
            <a:ahLst/>
            <a:cxnLst/>
            <a:rect l="l" t="t" r="r" b="b"/>
            <a:pathLst>
              <a:path w="19178637" h="12585980">
                <a:moveTo>
                  <a:pt x="19178637" y="0"/>
                </a:moveTo>
                <a:lnTo>
                  <a:pt x="0" y="0"/>
                </a:lnTo>
                <a:lnTo>
                  <a:pt x="0" y="12585980"/>
                </a:lnTo>
                <a:lnTo>
                  <a:pt x="19178637" y="12585980"/>
                </a:lnTo>
                <a:lnTo>
                  <a:pt x="19178637"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1700795" y="3834332"/>
            <a:ext cx="848987" cy="84898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E2E6"/>
            </a:solidFill>
          </p:spPr>
        </p:sp>
        <p:sp>
          <p:nvSpPr>
            <p:cNvPr id="5" name="TextBox 5"/>
            <p:cNvSpPr txBox="1"/>
            <p:nvPr/>
          </p:nvSpPr>
          <p:spPr>
            <a:xfrm>
              <a:off x="76200" y="-76200"/>
              <a:ext cx="660400" cy="812800"/>
            </a:xfrm>
            <a:prstGeom prst="rect">
              <a:avLst/>
            </a:prstGeom>
          </p:spPr>
          <p:txBody>
            <a:bodyPr lIns="50800" tIns="50800" rIns="50800" bIns="50800" rtlCol="0" anchor="ctr"/>
            <a:lstStyle/>
            <a:p>
              <a:pPr algn="ctr">
                <a:lnSpc>
                  <a:spcPts val="7000"/>
                </a:lnSpc>
              </a:pPr>
            </a:p>
          </p:txBody>
        </p:sp>
      </p:grpSp>
      <p:grpSp>
        <p:nvGrpSpPr>
          <p:cNvPr id="6" name="Group 6"/>
          <p:cNvGrpSpPr/>
          <p:nvPr/>
        </p:nvGrpSpPr>
        <p:grpSpPr>
          <a:xfrm>
            <a:off x="6168932" y="3956255"/>
            <a:ext cx="848987" cy="84898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E2E6"/>
            </a:solidFill>
          </p:spPr>
        </p:sp>
        <p:sp>
          <p:nvSpPr>
            <p:cNvPr id="8" name="TextBox 8"/>
            <p:cNvSpPr txBox="1"/>
            <p:nvPr/>
          </p:nvSpPr>
          <p:spPr>
            <a:xfrm>
              <a:off x="76200" y="-76200"/>
              <a:ext cx="660400" cy="812800"/>
            </a:xfrm>
            <a:prstGeom prst="rect">
              <a:avLst/>
            </a:prstGeom>
          </p:spPr>
          <p:txBody>
            <a:bodyPr lIns="50800" tIns="50800" rIns="50800" bIns="50800" rtlCol="0" anchor="ctr"/>
            <a:lstStyle/>
            <a:p>
              <a:pPr algn="ctr">
                <a:lnSpc>
                  <a:spcPts val="7000"/>
                </a:lnSpc>
              </a:pPr>
            </a:p>
          </p:txBody>
        </p:sp>
      </p:grpSp>
      <p:grpSp>
        <p:nvGrpSpPr>
          <p:cNvPr id="9" name="Group 9"/>
          <p:cNvGrpSpPr/>
          <p:nvPr/>
        </p:nvGrpSpPr>
        <p:grpSpPr>
          <a:xfrm>
            <a:off x="10507824" y="3872501"/>
            <a:ext cx="848987" cy="84898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E2E6"/>
            </a:solidFill>
          </p:spPr>
        </p:sp>
        <p:sp>
          <p:nvSpPr>
            <p:cNvPr id="11" name="TextBox 11"/>
            <p:cNvSpPr txBox="1"/>
            <p:nvPr/>
          </p:nvSpPr>
          <p:spPr>
            <a:xfrm>
              <a:off x="76200" y="-76200"/>
              <a:ext cx="660400" cy="812800"/>
            </a:xfrm>
            <a:prstGeom prst="rect">
              <a:avLst/>
            </a:prstGeom>
          </p:spPr>
          <p:txBody>
            <a:bodyPr lIns="50800" tIns="50800" rIns="50800" bIns="50800" rtlCol="0" anchor="ctr"/>
            <a:lstStyle/>
            <a:p>
              <a:pPr algn="ctr">
                <a:lnSpc>
                  <a:spcPts val="7000"/>
                </a:lnSpc>
              </a:pPr>
            </a:p>
          </p:txBody>
        </p:sp>
      </p:grpSp>
      <p:sp>
        <p:nvSpPr>
          <p:cNvPr id="12" name="Freeform 12"/>
          <p:cNvSpPr/>
          <p:nvPr/>
        </p:nvSpPr>
        <p:spPr>
          <a:xfrm rot="434198">
            <a:off x="15246650" y="516523"/>
            <a:ext cx="2668110" cy="2646987"/>
          </a:xfrm>
          <a:custGeom>
            <a:avLst/>
            <a:gdLst/>
            <a:ahLst/>
            <a:cxnLst/>
            <a:rect l="l" t="t" r="r" b="b"/>
            <a:pathLst>
              <a:path w="2668110" h="2646987">
                <a:moveTo>
                  <a:pt x="0" y="0"/>
                </a:moveTo>
                <a:lnTo>
                  <a:pt x="2668110" y="0"/>
                </a:lnTo>
                <a:lnTo>
                  <a:pt x="2668110" y="2646987"/>
                </a:lnTo>
                <a:lnTo>
                  <a:pt x="0" y="2646987"/>
                </a:lnTo>
                <a:lnTo>
                  <a:pt x="0" y="0"/>
                </a:lnTo>
                <a:close/>
              </a:path>
            </a:pathLst>
          </a:custGeom>
          <a:blipFill>
            <a:blip r:embed="rId3"/>
            <a:stretch>
              <a:fillRect/>
            </a:stretch>
          </a:blipFill>
        </p:spPr>
      </p:sp>
      <p:sp>
        <p:nvSpPr>
          <p:cNvPr id="13" name="Freeform 13"/>
          <p:cNvSpPr/>
          <p:nvPr/>
        </p:nvSpPr>
        <p:spPr>
          <a:xfrm rot="-1082040">
            <a:off x="404180" y="7662493"/>
            <a:ext cx="2443092" cy="2353350"/>
          </a:xfrm>
          <a:custGeom>
            <a:avLst/>
            <a:gdLst/>
            <a:ahLst/>
            <a:cxnLst/>
            <a:rect l="l" t="t" r="r" b="b"/>
            <a:pathLst>
              <a:path w="2443092" h="2353350">
                <a:moveTo>
                  <a:pt x="0" y="0"/>
                </a:moveTo>
                <a:lnTo>
                  <a:pt x="2443093" y="0"/>
                </a:lnTo>
                <a:lnTo>
                  <a:pt x="2443093" y="2353350"/>
                </a:lnTo>
                <a:lnTo>
                  <a:pt x="0" y="2353350"/>
                </a:lnTo>
                <a:lnTo>
                  <a:pt x="0" y="0"/>
                </a:lnTo>
                <a:close/>
              </a:path>
            </a:pathLst>
          </a:custGeom>
          <a:blipFill>
            <a:blip r:embed="rId4"/>
            <a:stretch>
              <a:fillRect/>
            </a:stretch>
          </a:blipFill>
        </p:spPr>
      </p:sp>
      <p:sp>
        <p:nvSpPr>
          <p:cNvPr id="14" name="TextBox 14"/>
          <p:cNvSpPr txBox="1"/>
          <p:nvPr/>
        </p:nvSpPr>
        <p:spPr>
          <a:xfrm>
            <a:off x="4563399" y="5143500"/>
            <a:ext cx="3766646" cy="1580304"/>
          </a:xfrm>
          <a:prstGeom prst="rect">
            <a:avLst/>
          </a:prstGeom>
        </p:spPr>
        <p:txBody>
          <a:bodyPr lIns="0" tIns="0" rIns="0" bIns="0" rtlCol="0" anchor="t">
            <a:spAutoFit/>
          </a:bodyPr>
          <a:lstStyle/>
          <a:p>
            <a:pPr algn="ctr">
              <a:lnSpc>
                <a:spcPts val="4200"/>
              </a:lnSpc>
            </a:pPr>
            <a:r>
              <a:rPr lang="en-US" sz="3000" dirty="0">
                <a:solidFill>
                  <a:srgbClr val="00857D"/>
                </a:solidFill>
                <a:latin typeface="Bara TH" panose="02000000000000000000"/>
                <a:ea typeface="Bara TH" panose="02000000000000000000"/>
                <a:cs typeface="Bara TH" panose="02000000000000000000"/>
                <a:sym typeface="Bara TH" panose="02000000000000000000"/>
              </a:rPr>
              <a:t>It is crucial to analyze one’s knowledge of vocabulary</a:t>
            </a: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15" name="TextBox 15"/>
          <p:cNvSpPr txBox="1"/>
          <p:nvPr/>
        </p:nvSpPr>
        <p:spPr>
          <a:xfrm>
            <a:off x="5201286" y="526717"/>
            <a:ext cx="7980192" cy="2083391"/>
          </a:xfrm>
          <a:prstGeom prst="rect">
            <a:avLst/>
          </a:prstGeom>
        </p:spPr>
        <p:txBody>
          <a:bodyPr wrap="square" lIns="0" tIns="0" rIns="0" bIns="0" rtlCol="0" anchor="t">
            <a:spAutoFit/>
          </a:bodyPr>
          <a:lstStyle/>
          <a:p>
            <a:pPr algn="ctr">
              <a:lnSpc>
                <a:spcPts val="8400"/>
              </a:lnSpc>
            </a:pPr>
            <a:r>
              <a:rPr lang="en-US" sz="6000" dirty="0">
                <a:solidFill>
                  <a:srgbClr val="2B5796"/>
                </a:solidFill>
                <a:latin typeface="Bara TH" panose="02000000000000000000"/>
                <a:ea typeface="Bara TH" panose="02000000000000000000"/>
                <a:cs typeface="Bara TH" panose="02000000000000000000"/>
                <a:sym typeface="Bara TH" panose="02000000000000000000"/>
              </a:rPr>
              <a:t>NEED OF SOLVING READING COMPREHENSION</a:t>
            </a:r>
            <a:endParaRPr lang="en-US" sz="6000" dirty="0">
              <a:solidFill>
                <a:srgbClr val="2B5796"/>
              </a:solidFill>
              <a:latin typeface="Bara TH" panose="02000000000000000000"/>
              <a:ea typeface="Bara TH" panose="02000000000000000000"/>
              <a:cs typeface="Bara TH" panose="02000000000000000000"/>
              <a:sym typeface="Bara TH" panose="02000000000000000000"/>
            </a:endParaRPr>
          </a:p>
        </p:txBody>
      </p:sp>
      <p:sp>
        <p:nvSpPr>
          <p:cNvPr id="16" name="TextBox 16"/>
          <p:cNvSpPr txBox="1"/>
          <p:nvPr/>
        </p:nvSpPr>
        <p:spPr>
          <a:xfrm>
            <a:off x="241966" y="5014708"/>
            <a:ext cx="3766646" cy="2118913"/>
          </a:xfrm>
          <a:prstGeom prst="rect">
            <a:avLst/>
          </a:prstGeom>
        </p:spPr>
        <p:txBody>
          <a:bodyPr lIns="0" tIns="0" rIns="0" bIns="0" rtlCol="0" anchor="t">
            <a:spAutoFit/>
          </a:bodyPr>
          <a:lstStyle/>
          <a:p>
            <a:pPr algn="ctr">
              <a:lnSpc>
                <a:spcPts val="4200"/>
              </a:lnSpc>
            </a:pPr>
            <a:r>
              <a:rPr lang="en-US" sz="3000" dirty="0">
                <a:solidFill>
                  <a:srgbClr val="00857D"/>
                </a:solidFill>
                <a:latin typeface="Bara TH" panose="02000000000000000000"/>
                <a:ea typeface="Bara TH" panose="02000000000000000000"/>
                <a:cs typeface="Bara TH" panose="02000000000000000000"/>
                <a:sym typeface="Bara TH" panose="02000000000000000000"/>
              </a:rPr>
              <a:t>Companies can easily find out one’s understanding level of the given context.</a:t>
            </a: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17" name="TextBox 17"/>
          <p:cNvSpPr txBox="1"/>
          <p:nvPr/>
        </p:nvSpPr>
        <p:spPr>
          <a:xfrm>
            <a:off x="9009357" y="5012859"/>
            <a:ext cx="4042136" cy="2657522"/>
          </a:xfrm>
          <a:prstGeom prst="rect">
            <a:avLst/>
          </a:prstGeom>
        </p:spPr>
        <p:txBody>
          <a:bodyPr wrap="square" lIns="0" tIns="0" rIns="0" bIns="0" rtlCol="0" anchor="t">
            <a:spAutoFit/>
          </a:bodyPr>
          <a:lstStyle/>
          <a:p>
            <a:pPr algn="ctr">
              <a:lnSpc>
                <a:spcPts val="4200"/>
              </a:lnSpc>
            </a:pPr>
            <a:r>
              <a:rPr lang="en-US" sz="3000" dirty="0">
                <a:solidFill>
                  <a:srgbClr val="00857D"/>
                </a:solidFill>
                <a:effectLst/>
                <a:latin typeface="Bara TH" panose="02000000000000000000"/>
                <a:ea typeface="SimSun" panose="02010600030101010101" pitchFamily="2" charset="-122"/>
                <a:cs typeface="Bara TH" panose="02000000000000000000"/>
                <a:sym typeface="Bara TH" panose="02000000000000000000"/>
              </a:rPr>
              <a:t>Many a time the comprehension passages are important to access one’s logical and critical a</a:t>
            </a:r>
            <a:r>
              <a:rPr lang="en-US" sz="3000" dirty="0">
                <a:solidFill>
                  <a:srgbClr val="00857D"/>
                </a:solidFill>
                <a:latin typeface="Bara TH" panose="02000000000000000000"/>
                <a:ea typeface="SimSun" panose="02010600030101010101" pitchFamily="2" charset="-122"/>
                <a:cs typeface="Bara TH" panose="02000000000000000000"/>
                <a:sym typeface="Bara TH" panose="02000000000000000000"/>
              </a:rPr>
              <a:t>bility.</a:t>
            </a: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18" name="TextBox 18"/>
          <p:cNvSpPr txBox="1"/>
          <p:nvPr/>
        </p:nvSpPr>
        <p:spPr>
          <a:xfrm>
            <a:off x="1816483" y="4000311"/>
            <a:ext cx="550979" cy="565802"/>
          </a:xfrm>
          <a:prstGeom prst="rect">
            <a:avLst/>
          </a:prstGeom>
        </p:spPr>
        <p:txBody>
          <a:bodyPr lIns="0" tIns="0" rIns="0" bIns="0" rtlCol="0" anchor="t">
            <a:spAutoFit/>
          </a:bodyPr>
          <a:lstStyle/>
          <a:p>
            <a:pPr algn="ctr">
              <a:lnSpc>
                <a:spcPts val="4320"/>
              </a:lnSpc>
            </a:pPr>
            <a:r>
              <a:rPr lang="en-US" sz="3085" dirty="0">
                <a:solidFill>
                  <a:srgbClr val="2B5796"/>
                </a:solidFill>
                <a:latin typeface="Bara TH" panose="02000000000000000000"/>
                <a:ea typeface="Bara TH" panose="02000000000000000000"/>
                <a:cs typeface="Bara TH" panose="02000000000000000000"/>
                <a:sym typeface="Bara TH" panose="02000000000000000000"/>
              </a:rPr>
              <a:t>1</a:t>
            </a:r>
            <a:endParaRPr lang="en-US" sz="3085" dirty="0">
              <a:solidFill>
                <a:srgbClr val="2B5796"/>
              </a:solidFill>
              <a:latin typeface="Bara TH" panose="02000000000000000000"/>
              <a:ea typeface="Bara TH" panose="02000000000000000000"/>
              <a:cs typeface="Bara TH" panose="02000000000000000000"/>
              <a:sym typeface="Bara TH" panose="02000000000000000000"/>
            </a:endParaRPr>
          </a:p>
        </p:txBody>
      </p:sp>
      <p:sp>
        <p:nvSpPr>
          <p:cNvPr id="19" name="TextBox 19"/>
          <p:cNvSpPr txBox="1"/>
          <p:nvPr/>
        </p:nvSpPr>
        <p:spPr>
          <a:xfrm>
            <a:off x="6317519" y="4156871"/>
            <a:ext cx="550979" cy="565802"/>
          </a:xfrm>
          <a:prstGeom prst="rect">
            <a:avLst/>
          </a:prstGeom>
        </p:spPr>
        <p:txBody>
          <a:bodyPr lIns="0" tIns="0" rIns="0" bIns="0" rtlCol="0" anchor="t">
            <a:spAutoFit/>
          </a:bodyPr>
          <a:lstStyle/>
          <a:p>
            <a:pPr algn="ctr">
              <a:lnSpc>
                <a:spcPts val="4320"/>
              </a:lnSpc>
            </a:pPr>
            <a:r>
              <a:rPr lang="en-US" sz="3085" dirty="0">
                <a:solidFill>
                  <a:srgbClr val="2B5796"/>
                </a:solidFill>
                <a:latin typeface="Bara TH" panose="02000000000000000000"/>
                <a:ea typeface="Bara TH" panose="02000000000000000000"/>
                <a:cs typeface="Bara TH" panose="02000000000000000000"/>
                <a:sym typeface="Bara TH" panose="02000000000000000000"/>
              </a:rPr>
              <a:t>2</a:t>
            </a:r>
            <a:endParaRPr lang="en-US" sz="3085" dirty="0">
              <a:solidFill>
                <a:srgbClr val="2B5796"/>
              </a:solidFill>
              <a:latin typeface="Bara TH" panose="02000000000000000000"/>
              <a:ea typeface="Bara TH" panose="02000000000000000000"/>
              <a:cs typeface="Bara TH" panose="02000000000000000000"/>
              <a:sym typeface="Bara TH" panose="02000000000000000000"/>
            </a:endParaRPr>
          </a:p>
        </p:txBody>
      </p:sp>
      <p:sp>
        <p:nvSpPr>
          <p:cNvPr id="20" name="TextBox 20"/>
          <p:cNvSpPr txBox="1"/>
          <p:nvPr/>
        </p:nvSpPr>
        <p:spPr>
          <a:xfrm>
            <a:off x="10553283" y="4018254"/>
            <a:ext cx="550979" cy="565802"/>
          </a:xfrm>
          <a:prstGeom prst="rect">
            <a:avLst/>
          </a:prstGeom>
        </p:spPr>
        <p:txBody>
          <a:bodyPr lIns="0" tIns="0" rIns="0" bIns="0" rtlCol="0" anchor="t">
            <a:spAutoFit/>
          </a:bodyPr>
          <a:lstStyle/>
          <a:p>
            <a:pPr algn="ctr">
              <a:lnSpc>
                <a:spcPts val="4320"/>
              </a:lnSpc>
            </a:pPr>
            <a:r>
              <a:rPr lang="en-US" sz="3085" dirty="0">
                <a:solidFill>
                  <a:srgbClr val="2B5796"/>
                </a:solidFill>
                <a:latin typeface="Bara TH" panose="02000000000000000000"/>
                <a:ea typeface="Bara TH" panose="02000000000000000000"/>
                <a:cs typeface="Bara TH" panose="02000000000000000000"/>
                <a:sym typeface="Bara TH" panose="02000000000000000000"/>
              </a:rPr>
              <a:t>3</a:t>
            </a:r>
            <a:endParaRPr lang="en-US" sz="3085" dirty="0">
              <a:solidFill>
                <a:srgbClr val="2B5796"/>
              </a:solidFill>
              <a:latin typeface="Bara TH" panose="02000000000000000000"/>
              <a:ea typeface="Bara TH" panose="02000000000000000000"/>
              <a:cs typeface="Bara TH" panose="02000000000000000000"/>
              <a:sym typeface="Bara TH" panose="02000000000000000000"/>
            </a:endParaRPr>
          </a:p>
        </p:txBody>
      </p:sp>
      <p:sp>
        <p:nvSpPr>
          <p:cNvPr id="21" name="Freeform 21"/>
          <p:cNvSpPr/>
          <p:nvPr/>
        </p:nvSpPr>
        <p:spPr>
          <a:xfrm rot="1584130">
            <a:off x="16230728" y="8098381"/>
            <a:ext cx="1593840" cy="1481574"/>
          </a:xfrm>
          <a:custGeom>
            <a:avLst/>
            <a:gdLst/>
            <a:ahLst/>
            <a:cxnLst/>
            <a:rect l="l" t="t" r="r" b="b"/>
            <a:pathLst>
              <a:path w="1593840" h="1481574">
                <a:moveTo>
                  <a:pt x="0" y="0"/>
                </a:moveTo>
                <a:lnTo>
                  <a:pt x="1593840" y="0"/>
                </a:lnTo>
                <a:lnTo>
                  <a:pt x="1593840" y="1481574"/>
                </a:lnTo>
                <a:lnTo>
                  <a:pt x="0" y="1481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rot="-432573">
            <a:off x="565288" y="1746421"/>
            <a:ext cx="1005749" cy="934907"/>
          </a:xfrm>
          <a:custGeom>
            <a:avLst/>
            <a:gdLst/>
            <a:ahLst/>
            <a:cxnLst/>
            <a:rect l="l" t="t" r="r" b="b"/>
            <a:pathLst>
              <a:path w="1005749" h="934907">
                <a:moveTo>
                  <a:pt x="0" y="0"/>
                </a:moveTo>
                <a:lnTo>
                  <a:pt x="1005750" y="0"/>
                </a:lnTo>
                <a:lnTo>
                  <a:pt x="1005750" y="934907"/>
                </a:lnTo>
                <a:lnTo>
                  <a:pt x="0" y="9349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17"/>
          <p:cNvSpPr txBox="1"/>
          <p:nvPr/>
        </p:nvSpPr>
        <p:spPr>
          <a:xfrm>
            <a:off x="13963377" y="4799097"/>
            <a:ext cx="4042136" cy="2769989"/>
          </a:xfrm>
          <a:prstGeom prst="rect">
            <a:avLst/>
          </a:prstGeom>
        </p:spPr>
        <p:txBody>
          <a:bodyPr wrap="square" lIns="0" tIns="0" rIns="0" bIns="0" rtlCol="0" anchor="t">
            <a:spAutoFit/>
          </a:bodyPr>
          <a:lstStyle/>
          <a:p>
            <a:r>
              <a:rPr lang="en-US" sz="3000" dirty="0">
                <a:solidFill>
                  <a:srgbClr val="00857D"/>
                </a:solidFill>
                <a:latin typeface="Bara TH" panose="02000000000000000000"/>
                <a:ea typeface="SimSun" panose="02010600030101010101" pitchFamily="2" charset="-122"/>
                <a:cs typeface="Bara TH" panose="02000000000000000000"/>
                <a:sym typeface="Bara TH" panose="02000000000000000000"/>
              </a:rPr>
              <a:t>It’s important because a single test sometimes decides one’s inference interpretation concept and point of view on a specific topic. </a:t>
            </a: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grpSp>
        <p:nvGrpSpPr>
          <p:cNvPr id="24" name="Group 9"/>
          <p:cNvGrpSpPr/>
          <p:nvPr/>
        </p:nvGrpSpPr>
        <p:grpSpPr>
          <a:xfrm>
            <a:off x="15392400" y="3834331"/>
            <a:ext cx="848987" cy="848987"/>
            <a:chOff x="0" y="0"/>
            <a:chExt cx="812800" cy="812800"/>
          </a:xfrm>
        </p:grpSpPr>
        <p:sp>
          <p:nvSpPr>
            <p:cNvPr id="25"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E2E6"/>
            </a:solidFill>
          </p:spPr>
        </p:sp>
        <p:sp>
          <p:nvSpPr>
            <p:cNvPr id="26" name="TextBox 11"/>
            <p:cNvSpPr txBox="1"/>
            <p:nvPr/>
          </p:nvSpPr>
          <p:spPr>
            <a:xfrm>
              <a:off x="76200" y="-76200"/>
              <a:ext cx="660400" cy="812800"/>
            </a:xfrm>
            <a:prstGeom prst="rect">
              <a:avLst/>
            </a:prstGeom>
          </p:spPr>
          <p:txBody>
            <a:bodyPr lIns="50800" tIns="50800" rIns="50800" bIns="50800" rtlCol="0" anchor="ctr"/>
            <a:lstStyle/>
            <a:p>
              <a:pPr algn="ctr">
                <a:lnSpc>
                  <a:spcPts val="7000"/>
                </a:lnSpc>
              </a:pPr>
            </a:p>
          </p:txBody>
        </p:sp>
      </p:grpSp>
      <p:sp>
        <p:nvSpPr>
          <p:cNvPr id="28" name="TextBox 20"/>
          <p:cNvSpPr txBox="1"/>
          <p:nvPr/>
        </p:nvSpPr>
        <p:spPr>
          <a:xfrm>
            <a:off x="15560534" y="4025417"/>
            <a:ext cx="550979" cy="515590"/>
          </a:xfrm>
          <a:prstGeom prst="rect">
            <a:avLst/>
          </a:prstGeom>
        </p:spPr>
        <p:txBody>
          <a:bodyPr lIns="0" tIns="0" rIns="0" bIns="0" rtlCol="0" anchor="t">
            <a:spAutoFit/>
          </a:bodyPr>
          <a:lstStyle/>
          <a:p>
            <a:pPr algn="ctr">
              <a:lnSpc>
                <a:spcPts val="4320"/>
              </a:lnSpc>
            </a:pPr>
            <a:r>
              <a:rPr lang="en-US" sz="3085" dirty="0">
                <a:solidFill>
                  <a:srgbClr val="2B5796"/>
                </a:solidFill>
                <a:latin typeface="Bara TH" panose="02000000000000000000"/>
                <a:ea typeface="Bara TH" panose="02000000000000000000"/>
                <a:cs typeface="Bara TH" panose="02000000000000000000"/>
                <a:sym typeface="Bara TH" panose="02000000000000000000"/>
              </a:rPr>
              <a:t>4</a:t>
            </a:r>
            <a:endParaRPr lang="en-US" sz="3085" dirty="0">
              <a:solidFill>
                <a:srgbClr val="2B5796"/>
              </a:solidFill>
              <a:latin typeface="Bara TH" panose="02000000000000000000"/>
              <a:ea typeface="Bara TH" panose="02000000000000000000"/>
              <a:cs typeface="Bara TH" panose="02000000000000000000"/>
              <a:sym typeface="Bara TH" panose="020000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209800" y="647700"/>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598923" y="2700079"/>
            <a:ext cx="17827258" cy="4060086"/>
          </a:xfrm>
          <a:prstGeom prst="rect">
            <a:avLst/>
          </a:prstGeom>
        </p:spPr>
        <p:txBody>
          <a:bodyPr wrap="square" lIns="0" tIns="0" rIns="0" bIns="0" rtlCol="0" anchor="t">
            <a:spAutoFit/>
          </a:bodyPr>
          <a:lstStyle/>
          <a:p>
            <a:pPr marL="914400" marR="795655">
              <a:lnSpc>
                <a:spcPct val="150000"/>
              </a:lnSpc>
              <a:spcBef>
                <a:spcPts val="685"/>
              </a:spcBef>
              <a:spcAft>
                <a:spcPts val="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Correct answer: D. </a:t>
            </a:r>
            <a:r>
              <a:rPr lang="en-US" sz="2000" dirty="0">
                <a:effectLst/>
                <a:latin typeface="Arial" panose="020B0604020202020204" pitchFamily="34" charset="0"/>
                <a:ea typeface="Times New Roman" panose="02020603050405020304" pitchFamily="18" charset="0"/>
                <a:cs typeface="Arial" panose="020B0604020202020204" pitchFamily="34" charset="0"/>
              </a:rPr>
              <a:t>The impact of social media on mental health is a growing concern among</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researchers, who</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have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found that</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excessive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use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can lead</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to</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depression,</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anxiety, and other</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mental</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health</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issues,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well</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as</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contribute</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to</a:t>
            </a:r>
            <a:r>
              <a:rPr lang="en-US" sz="2000" spc="-3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feelings</a:t>
            </a:r>
            <a:r>
              <a:rPr lang="en-US" sz="2000" spc="-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of</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loneliness,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isolation,</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and</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low self-esteem, particularly among young people.</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marL="914400" marR="835025">
              <a:lnSpc>
                <a:spcPct val="150000"/>
              </a:lnSpc>
              <a:spcAft>
                <a:spcPts val="0"/>
              </a:spcAft>
            </a:pPr>
            <a:r>
              <a:rPr lang="en-US" sz="2000" b="1" dirty="0">
                <a:effectLst/>
                <a:latin typeface="Arial" panose="020B0604020202020204" pitchFamily="34" charset="0"/>
                <a:ea typeface="Times New Roman" panose="02020603050405020304" pitchFamily="18" charset="0"/>
                <a:cs typeface="Arial" panose="020B0604020202020204" pitchFamily="34" charset="0"/>
              </a:rPr>
              <a:t>Explanation: </a:t>
            </a:r>
            <a:r>
              <a:rPr lang="en-US" sz="2000" dirty="0">
                <a:effectLst/>
                <a:latin typeface="Arial" panose="020B0604020202020204" pitchFamily="34" charset="0"/>
                <a:ea typeface="Times New Roman" panose="02020603050405020304" pitchFamily="18" charset="0"/>
                <a:cs typeface="Arial" panose="020B0604020202020204" pitchFamily="34" charset="0"/>
              </a:rPr>
              <a:t>The best paraphrase of the passage is answer choice D, as it accurately captures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the</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main</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points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of</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the</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passage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in</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different</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words.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The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other</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answer choices</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also contain similar information, but they do not accurately capture all of the details and nuances of the original passage.</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18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3"/>
          <p:cNvSpPr/>
          <p:nvPr/>
        </p:nvSpPr>
        <p:spPr>
          <a:xfrm>
            <a:off x="97377" y="7263182"/>
            <a:ext cx="4787432" cy="3177658"/>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3"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43817" y="1633204"/>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5923684" y="2361017"/>
            <a:ext cx="11060327" cy="6217471"/>
          </a:xfrm>
          <a:prstGeom prst="rect">
            <a:avLst/>
          </a:prstGeom>
        </p:spPr>
        <p:txBody>
          <a:bodyPr lIns="0" tIns="0" rIns="0" bIns="0" rtlCol="0" anchor="t">
            <a:spAutoFit/>
          </a:bodyPr>
          <a:lstStyle/>
          <a:p>
            <a:pPr lvl="0">
              <a:spcBef>
                <a:spcPts val="5"/>
              </a:spcBef>
              <a:spcAft>
                <a:spcPts val="0"/>
              </a:spcAft>
              <a:buSzPts val="1200"/>
              <a:tabLst>
                <a:tab pos="1066800" algn="l"/>
              </a:tabLst>
            </a:pPr>
            <a:r>
              <a:rPr lang="en-US" sz="6000" b="1" spc="-10" dirty="0">
                <a:latin typeface="Bara TH" panose="02000000000000000000" charset="0"/>
                <a:ea typeface="Times New Roman" panose="02020603050405020304" pitchFamily="18" charset="0"/>
                <a:cs typeface="Bara TH" panose="02000000000000000000" charset="0"/>
              </a:rPr>
              <a:t>V</a:t>
            </a:r>
            <a:r>
              <a:rPr lang="en-US" sz="6000" b="1" spc="-10" dirty="0">
                <a:effectLst/>
                <a:latin typeface="Bara TH" panose="02000000000000000000" charset="0"/>
                <a:ea typeface="Times New Roman" panose="02020603050405020304" pitchFamily="18" charset="0"/>
                <a:cs typeface="Bara TH" panose="02000000000000000000" charset="0"/>
              </a:rPr>
              <a:t>ocabulary Question:</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r>
              <a:rPr lang="en-US" sz="2400" dirty="0">
                <a:effectLst/>
                <a:latin typeface="Arial" panose="020B0604020202020204" pitchFamily="34" charset="0"/>
                <a:ea typeface="Times New Roman" panose="02020603050405020304" pitchFamily="18" charset="0"/>
                <a:cs typeface="Arial" panose="020B0604020202020204" pitchFamily="34" charset="0"/>
              </a:rPr>
              <a:t>These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questions</a:t>
            </a:r>
            <a:r>
              <a:rPr lang="en-US" sz="2400" spc="-3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test</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your</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vocabulary- ask</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you</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meaning</a:t>
            </a:r>
            <a:r>
              <a:rPr lang="en-US" sz="2400" spc="-2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of</a:t>
            </a:r>
            <a:r>
              <a:rPr lang="en-US" sz="2400" spc="-2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a</a:t>
            </a:r>
            <a:r>
              <a:rPr lang="en-US" sz="2400" spc="-1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word/phrase/synonym</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or the opposite of the word/antonym. The contextual meaning of the word holds more importance here. </a:t>
            </a:r>
            <a:r>
              <a:rPr lang="en-US" sz="2400" dirty="0" err="1">
                <a:effectLst/>
                <a:latin typeface="Arial" panose="020B0604020202020204" pitchFamily="34" charset="0"/>
                <a:ea typeface="Times New Roman" panose="02020603050405020304" pitchFamily="18" charset="0"/>
                <a:cs typeface="Arial" panose="020B0604020202020204" pitchFamily="34" charset="0"/>
              </a:rPr>
              <a:t>Eg.</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ts val="1375"/>
              </a:lnSpc>
              <a:buSzPts val="1000"/>
              <a:buFont typeface="Symbol" panose="05050102010706020507" pitchFamily="18" charset="2"/>
              <a:buChar char=""/>
              <a:tabLst>
                <a:tab pos="1370965" algn="l"/>
                <a:tab pos="397573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Identify</a:t>
            </a:r>
            <a:r>
              <a:rPr lang="en-US" sz="2400" spc="-2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meaning of</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word,</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50" dirty="0">
                <a:effectLst/>
                <a:latin typeface="Arial" panose="020B0604020202020204" pitchFamily="34" charset="0"/>
                <a:ea typeface="Symbol" panose="05050102010706020507" pitchFamily="18" charset="2"/>
                <a:cs typeface="Arial" panose="020B0604020202020204" pitchFamily="34" charset="0"/>
              </a:rPr>
              <a:t>"</a:t>
            </a:r>
            <a:r>
              <a:rPr lang="en-US" sz="2400" spc="0" dirty="0">
                <a:effectLst/>
                <a:latin typeface="Arial" panose="020B0604020202020204" pitchFamily="34" charset="0"/>
                <a:ea typeface="Symbol" panose="05050102010706020507" pitchFamily="18" charset="2"/>
                <a:cs typeface="Arial" panose="020B0604020202020204" pitchFamily="34" charset="0"/>
              </a:rPr>
              <a:t>	",</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in the</a:t>
            </a:r>
            <a:r>
              <a:rPr lang="en-US" sz="2400" spc="-1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given </a:t>
            </a:r>
            <a:r>
              <a:rPr lang="en-US" sz="2400" spc="-10" dirty="0">
                <a:effectLst/>
                <a:latin typeface="Arial" panose="020B0604020202020204" pitchFamily="34" charset="0"/>
                <a:ea typeface="Symbol" panose="05050102010706020507" pitchFamily="18" charset="2"/>
                <a:cs typeface="Arial" panose="020B0604020202020204" pitchFamily="34" charset="0"/>
              </a:rPr>
              <a:t>context.</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95"/>
              </a:spcBef>
              <a:buSzPts val="1000"/>
              <a:buFont typeface="Symbol" panose="05050102010706020507" pitchFamily="18" charset="2"/>
              <a:buChar char=""/>
              <a:tabLst>
                <a:tab pos="1370965" algn="l"/>
                <a:tab pos="346646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In the passage, the phrase </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refers</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25" dirty="0">
                <a:effectLst/>
                <a:latin typeface="Arial" panose="020B0604020202020204" pitchFamily="34" charset="0"/>
                <a:ea typeface="Symbol" panose="05050102010706020507" pitchFamily="18" charset="2"/>
                <a:cs typeface="Arial" panose="020B0604020202020204" pitchFamily="34" charset="0"/>
              </a:rPr>
              <a:t>to</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marL="742950" lvl="1" indent="-285750">
              <a:spcBef>
                <a:spcPts val="685"/>
              </a:spcBef>
              <a:buSzPts val="1000"/>
              <a:buFont typeface="Symbol" panose="05050102010706020507" pitchFamily="18" charset="2"/>
              <a:buChar char=""/>
              <a:tabLst>
                <a:tab pos="1370965" algn="l"/>
                <a:tab pos="3047365" algn="l"/>
                <a:tab pos="5033645" algn="l"/>
              </a:tabLst>
            </a:pPr>
            <a:r>
              <a:rPr lang="en-US" sz="2400" spc="0" dirty="0">
                <a:effectLst/>
                <a:latin typeface="Arial" panose="020B0604020202020204" pitchFamily="34" charset="0"/>
                <a:ea typeface="Symbol" panose="05050102010706020507" pitchFamily="18" charset="2"/>
                <a:cs typeface="Arial" panose="020B0604020202020204" pitchFamily="34" charset="0"/>
              </a:rPr>
              <a:t>In the sentence, </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what</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is</a:t>
            </a:r>
            <a:r>
              <a:rPr lang="en-US" sz="2400" spc="-1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the meaning</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0" dirty="0">
                <a:effectLst/>
                <a:latin typeface="Arial" panose="020B0604020202020204" pitchFamily="34" charset="0"/>
                <a:ea typeface="Symbol" panose="05050102010706020507" pitchFamily="18" charset="2"/>
                <a:cs typeface="Arial" panose="020B0604020202020204" pitchFamily="34" charset="0"/>
              </a:rPr>
              <a:t>of</a:t>
            </a:r>
            <a:r>
              <a:rPr lang="en-US" sz="2400" spc="-5" dirty="0">
                <a:effectLst/>
                <a:latin typeface="Arial" panose="020B0604020202020204" pitchFamily="34" charset="0"/>
                <a:ea typeface="Symbol" panose="05050102010706020507" pitchFamily="18" charset="2"/>
                <a:cs typeface="Arial" panose="020B0604020202020204" pitchFamily="34" charset="0"/>
              </a:rPr>
              <a:t> </a:t>
            </a:r>
            <a:r>
              <a:rPr lang="en-US" sz="2400" spc="-50" dirty="0">
                <a:effectLst/>
                <a:latin typeface="Arial" panose="020B0604020202020204" pitchFamily="34" charset="0"/>
                <a:ea typeface="Symbol" panose="05050102010706020507" pitchFamily="18" charset="2"/>
                <a:cs typeface="Arial" panose="020B0604020202020204" pitchFamily="34" charset="0"/>
              </a:rPr>
              <a:t>'</a:t>
            </a:r>
            <a:r>
              <a:rPr lang="en-US" sz="2400" u="sng" spc="0" dirty="0">
                <a:effectLst/>
                <a:latin typeface="Arial" panose="020B0604020202020204" pitchFamily="34" charset="0"/>
                <a:ea typeface="Symbol" panose="05050102010706020507" pitchFamily="18" charset="2"/>
                <a:cs typeface="Arial" panose="020B0604020202020204" pitchFamily="34" charset="0"/>
              </a:rPr>
              <a:t>	</a:t>
            </a:r>
            <a:r>
              <a:rPr lang="en-US" sz="2400" spc="-25" dirty="0">
                <a:effectLst/>
                <a:latin typeface="Arial" panose="020B0604020202020204" pitchFamily="34" charset="0"/>
                <a:ea typeface="Symbol" panose="05050102010706020507" pitchFamily="18" charset="2"/>
                <a:cs typeface="Arial" panose="020B0604020202020204" pitchFamily="34" charset="0"/>
              </a:rPr>
              <a:t>'?</a:t>
            </a:r>
            <a:endParaRPr lang="en-IN" sz="2400" spc="0" dirty="0">
              <a:effectLst/>
              <a:latin typeface="Arial" panose="020B0604020202020204" pitchFamily="34" charset="0"/>
              <a:ea typeface="Symbol" panose="05050102010706020507" pitchFamily="18" charset="2"/>
              <a:cs typeface="Arial" panose="020B0604020202020204" pitchFamily="34" charset="0"/>
            </a:endParaRPr>
          </a:p>
          <a:p>
            <a:pPr lvl="0">
              <a:spcBef>
                <a:spcPts val="5"/>
              </a:spcBef>
              <a:spcAft>
                <a:spcPts val="0"/>
              </a:spcAft>
              <a:buSzPts val="1200"/>
              <a:tabLst>
                <a:tab pos="1066800" algn="l"/>
              </a:tabLst>
            </a:pP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2400" b="1" spc="-10" dirty="0">
              <a:latin typeface="Arial" panose="020B0604020202020204" pitchFamily="34" charset="0"/>
              <a:ea typeface="Times New Roman" panose="02020603050405020304" pitchFamily="18" charset="0"/>
              <a:cs typeface="Arial" panose="020B0604020202020204" pitchFamily="34" charset="0"/>
            </a:endParaRPr>
          </a:p>
          <a:p>
            <a:pPr algn="ctr">
              <a:lnSpc>
                <a:spcPts val="4200"/>
              </a:lnSpc>
            </a:pPr>
            <a:endParaRPr lang="en-US" sz="3000" dirty="0">
              <a:solidFill>
                <a:srgbClr val="00857D"/>
              </a:solidFill>
              <a:latin typeface="Bara TH" panose="02000000000000000000"/>
              <a:ea typeface="Bara TH" panose="02000000000000000000"/>
              <a:cs typeface="Bara TH" panose="02000000000000000000"/>
              <a:sym typeface="Bara TH" panose="02000000000000000000"/>
            </a:endParaRPr>
          </a:p>
        </p:txBody>
      </p:sp>
      <p:sp>
        <p:nvSpPr>
          <p:cNvPr id="9" name="Freeform 12"/>
          <p:cNvSpPr/>
          <p:nvPr/>
        </p:nvSpPr>
        <p:spPr>
          <a:xfrm rot="434198">
            <a:off x="610854" y="2934818"/>
            <a:ext cx="4899253" cy="4778997"/>
          </a:xfrm>
          <a:custGeom>
            <a:avLst/>
            <a:gdLst/>
            <a:ahLst/>
            <a:cxnLst/>
            <a:rect l="l" t="t" r="r" b="b"/>
            <a:pathLst>
              <a:path w="2668110" h="2646987">
                <a:moveTo>
                  <a:pt x="0" y="0"/>
                </a:moveTo>
                <a:lnTo>
                  <a:pt x="2668110" y="0"/>
                </a:lnTo>
                <a:lnTo>
                  <a:pt x="2668110" y="2646987"/>
                </a:lnTo>
                <a:lnTo>
                  <a:pt x="0" y="2646987"/>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46218" y="-554363"/>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grpSp>
        <p:nvGrpSpPr>
          <p:cNvPr id="3" name="Group 3"/>
          <p:cNvGrpSpPr/>
          <p:nvPr/>
        </p:nvGrpSpPr>
        <p:grpSpPr>
          <a:xfrm>
            <a:off x="1271808" y="6438900"/>
            <a:ext cx="3881627" cy="3694157"/>
            <a:chOff x="0" y="0"/>
            <a:chExt cx="12700000" cy="12700000"/>
          </a:xfrm>
        </p:grpSpPr>
        <p:sp>
          <p:nvSpPr>
            <p:cNvPr id="4"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2"/>
              <a:stretch>
                <a:fillRect l="-15948" r="-23363"/>
              </a:stretch>
            </a:blipFill>
            <a:ln w="180975" cap="sq">
              <a:solidFill>
                <a:srgbClr val="F8D35E"/>
              </a:solidFill>
              <a:prstDash val="solid"/>
              <a:miter/>
            </a:ln>
          </p:spPr>
        </p:sp>
      </p:gr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3"/>
            <a:stretch>
              <a:fillRect/>
            </a:stretch>
          </a:blipFill>
        </p:spPr>
      </p:sp>
      <p:sp>
        <p:nvSpPr>
          <p:cNvPr id="6" name="Freeform 6"/>
          <p:cNvSpPr/>
          <p:nvPr/>
        </p:nvSpPr>
        <p:spPr>
          <a:xfrm>
            <a:off x="2118829" y="-17989"/>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7" name="Freeform 7"/>
          <p:cNvSpPr/>
          <p:nvPr/>
        </p:nvSpPr>
        <p:spPr>
          <a:xfrm rot="-1455053">
            <a:off x="-93970" y="7781112"/>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3"/>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4"/>
            <a:stretch>
              <a:fillRect/>
            </a:stretch>
          </a:blipFill>
        </p:spPr>
      </p:sp>
      <p:sp>
        <p:nvSpPr>
          <p:cNvPr id="11" name="TextBox 11"/>
          <p:cNvSpPr txBox="1"/>
          <p:nvPr/>
        </p:nvSpPr>
        <p:spPr>
          <a:xfrm>
            <a:off x="1143000" y="2418987"/>
            <a:ext cx="16481027" cy="4891083"/>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Example</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6000" b="1" spc="-10" dirty="0">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r>
              <a:rPr lang="en-US" sz="2400" dirty="0">
                <a:effectLst/>
                <a:latin typeface="Arial" panose="020B0604020202020204" pitchFamily="34" charset="0"/>
                <a:ea typeface="Times New Roman" panose="02020603050405020304" pitchFamily="18" charset="0"/>
                <a:cs typeface="Arial" panose="020B0604020202020204" pitchFamily="34" charset="0"/>
              </a:rPr>
              <a:t>Read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following</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passages and</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select</a:t>
            </a:r>
            <a:r>
              <a:rPr lang="en-US" sz="2400" spc="-1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the best</a:t>
            </a:r>
            <a:r>
              <a:rPr lang="en-US" sz="2400" spc="-5" dirty="0">
                <a:effectLst/>
                <a:latin typeface="Arial" panose="020B0604020202020204" pitchFamily="34" charset="0"/>
                <a:ea typeface="Times New Roman" panose="02020603050405020304" pitchFamily="18" charset="0"/>
                <a:cs typeface="Arial" panose="020B0604020202020204" pitchFamily="34" charset="0"/>
              </a:rPr>
              <a:t> </a:t>
            </a:r>
            <a:r>
              <a:rPr lang="en-US" sz="2400" spc="-10" dirty="0">
                <a:effectLst/>
                <a:latin typeface="Arial" panose="020B0604020202020204" pitchFamily="34" charset="0"/>
                <a:ea typeface="Times New Roman" panose="02020603050405020304" pitchFamily="18" charset="0"/>
                <a:cs typeface="Arial" panose="020B0604020202020204" pitchFamily="34" charset="0"/>
              </a:rPr>
              <a:t>answer.</a:t>
            </a:r>
            <a:endParaRPr lang="en-US" sz="2400" spc="-10"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r>
              <a:rPr lang="en-US" sz="2000" dirty="0">
                <a:effectLst/>
                <a:latin typeface="Arial" panose="020B0604020202020204" pitchFamily="34" charset="0"/>
                <a:ea typeface="Times New Roman" panose="02020603050405020304" pitchFamily="18" charset="0"/>
                <a:cs typeface="Arial" panose="020B0604020202020204" pitchFamily="34" charset="0"/>
              </a:rPr>
              <a:t>Sarah sat by the window, her eyes fixed on the raindrops as they trickled down the glass pane.</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The</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gloomy</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weather</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matched</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her</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somber</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mood,</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reflecting</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the</a:t>
            </a:r>
            <a:r>
              <a:rPr lang="en-US" sz="2000" spc="-2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heaviness</a:t>
            </a:r>
            <a:r>
              <a:rPr lang="en-US" sz="2000" spc="-1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in</a:t>
            </a:r>
            <a:r>
              <a:rPr lang="en-US" sz="2000" spc="-3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her</a:t>
            </a:r>
            <a:r>
              <a:rPr lang="en-US" sz="2000" spc="-15"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Times New Roman" panose="02020603050405020304" pitchFamily="18" charset="0"/>
                <a:cs typeface="Arial" panose="020B0604020202020204" pitchFamily="34" charset="0"/>
              </a:rPr>
              <a:t>heart. Memories of the past flooded her mind, and she found solace in the rhythm of the rain, a temporary distraction from her sorrow.</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endParaRPr lang="en-IN" sz="24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46217" y="-706763"/>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490121" y="137438"/>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633250" y="7624246"/>
            <a:ext cx="3462103" cy="1908484"/>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3429000" y="1943100"/>
            <a:ext cx="12843476" cy="4237057"/>
          </a:xfrm>
          <a:prstGeom prst="rect">
            <a:avLst/>
          </a:prstGeom>
        </p:spPr>
        <p:txBody>
          <a:bodyPr wrap="square" lIns="0" tIns="0" rIns="0" bIns="0" rtlCol="0" anchor="t">
            <a:spAutoFit/>
          </a:bodyPr>
          <a:lstStyle/>
          <a:p>
            <a:pPr lvl="0">
              <a:spcBef>
                <a:spcPts val="5"/>
              </a:spcBef>
              <a:spcAft>
                <a:spcPts val="0"/>
              </a:spcAft>
              <a:buSzPts val="1200"/>
              <a:tabLst>
                <a:tab pos="1066800" algn="l"/>
              </a:tabLst>
            </a:pPr>
            <a:r>
              <a:rPr lang="en-US" sz="6000" b="1" dirty="0">
                <a:latin typeface="Bara TH" panose="02000000000000000000" charset="0"/>
                <a:ea typeface="Times New Roman" panose="02020603050405020304" pitchFamily="18" charset="0"/>
                <a:cs typeface="Bara TH" panose="02000000000000000000" charset="0"/>
              </a:rPr>
              <a:t>   question</a:t>
            </a:r>
            <a:r>
              <a:rPr lang="en-US" sz="6000" b="1" spc="-10" dirty="0">
                <a:effectLst/>
                <a:latin typeface="Bara TH" panose="02000000000000000000" charset="0"/>
                <a:ea typeface="Times New Roman" panose="02020603050405020304" pitchFamily="18" charset="0"/>
                <a:cs typeface="Bara TH" panose="02000000000000000000" charset="0"/>
              </a:rPr>
              <a:t>:</a:t>
            </a:r>
            <a:endParaRPr lang="en-US" sz="6000" b="1" spc="-10" dirty="0">
              <a:effectLst/>
              <a:latin typeface="Bara TH" panose="02000000000000000000" charset="0"/>
              <a:ea typeface="Times New Roman" panose="02020603050405020304" pitchFamily="18" charset="0"/>
              <a:cs typeface="Bara TH" panose="02000000000000000000" charset="0"/>
            </a:endParaRPr>
          </a:p>
          <a:p>
            <a:pPr lvl="0">
              <a:spcBef>
                <a:spcPts val="5"/>
              </a:spcBef>
              <a:spcAft>
                <a:spcPts val="0"/>
              </a:spcAft>
              <a:buSzPts val="1200"/>
              <a:tabLst>
                <a:tab pos="1066800" algn="l"/>
              </a:tabLst>
            </a:pPr>
            <a:endParaRPr lang="en-US" sz="2400" b="1" spc="-10" dirty="0">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r>
              <a:rPr lang="en-US" sz="2400" i="1" dirty="0">
                <a:effectLst/>
                <a:latin typeface="Arial" panose="020B0604020202020204" pitchFamily="34" charset="0"/>
                <a:ea typeface="SimSun" panose="02010600030101010101" pitchFamily="2" charset="-122"/>
                <a:cs typeface="Arial" panose="020B0604020202020204" pitchFamily="34" charset="0"/>
              </a:rPr>
              <a:t>In</a:t>
            </a:r>
            <a:r>
              <a:rPr lang="en-US" sz="2400" i="1" spc="-1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a:t>
            </a:r>
            <a:r>
              <a:rPr lang="en-US" sz="2400" i="1" spc="-1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passage,</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the word</a:t>
            </a:r>
            <a:r>
              <a:rPr lang="en-US" sz="2400" i="1" spc="-20"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"somber"</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most</a:t>
            </a:r>
            <a:r>
              <a:rPr lang="en-US" sz="2400" i="1" spc="-15" dirty="0">
                <a:effectLst/>
                <a:latin typeface="Arial" panose="020B0604020202020204" pitchFamily="34" charset="0"/>
                <a:ea typeface="SimSun" panose="02010600030101010101" pitchFamily="2" charset="-122"/>
                <a:cs typeface="Arial" panose="020B0604020202020204" pitchFamily="34" charset="0"/>
              </a:rPr>
              <a:t> </a:t>
            </a:r>
            <a:r>
              <a:rPr lang="en-US" sz="2400" i="1" dirty="0">
                <a:effectLst/>
                <a:latin typeface="Arial" panose="020B0604020202020204" pitchFamily="34" charset="0"/>
                <a:ea typeface="SimSun" panose="02010600030101010101" pitchFamily="2" charset="-122"/>
                <a:cs typeface="Arial" panose="020B0604020202020204" pitchFamily="34" charset="0"/>
              </a:rPr>
              <a:t>closely</a:t>
            </a:r>
            <a:r>
              <a:rPr lang="en-US" sz="2400" i="1" spc="5" dirty="0">
                <a:effectLst/>
                <a:latin typeface="Arial" panose="020B0604020202020204" pitchFamily="34" charset="0"/>
                <a:ea typeface="SimSun" panose="02010600030101010101" pitchFamily="2" charset="-122"/>
                <a:cs typeface="Arial" panose="020B0604020202020204" pitchFamily="34" charset="0"/>
              </a:rPr>
              <a:t> </a:t>
            </a:r>
            <a:r>
              <a:rPr lang="en-US" sz="2400" i="1" spc="-10" dirty="0">
                <a:effectLst/>
                <a:latin typeface="Arial" panose="020B0604020202020204" pitchFamily="34" charset="0"/>
                <a:ea typeface="SimSun" panose="02010600030101010101" pitchFamily="2" charset="-122"/>
                <a:cs typeface="Arial" panose="020B0604020202020204" pitchFamily="34" charset="0"/>
              </a:rPr>
              <a:t>means:</a:t>
            </a:r>
            <a:endParaRPr lang="en-US" sz="2400" i="1" spc="-1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endParaRPr lang="en-IN" sz="2400" dirty="0">
              <a:effectLst/>
              <a:latin typeface="Arial" panose="020B0604020202020204" pitchFamily="34" charset="0"/>
              <a:ea typeface="SimSun" panose="02010600030101010101" pitchFamily="2" charset="-122"/>
              <a:cs typeface="Arial" panose="020B0604020202020204" pitchFamily="34" charset="0"/>
            </a:endParaRPr>
          </a:p>
          <a:p>
            <a:pPr marL="342900" lvl="0" indent="-342900">
              <a:spcBef>
                <a:spcPts val="700"/>
              </a:spcBef>
              <a:spcAft>
                <a:spcPts val="0"/>
              </a:spcAft>
              <a:buSzPts val="1200"/>
              <a:buFont typeface="Times New Roman" panose="02020603050405020304" pitchFamily="18" charset="0"/>
              <a:buAutoNum type="alphaUcParenR"/>
              <a:tabLst>
                <a:tab pos="1111885" algn="l"/>
              </a:tabLst>
            </a:pPr>
            <a:r>
              <a:rPr lang="en-US" sz="2400" spc="-10" dirty="0">
                <a:effectLst/>
                <a:latin typeface="Arial" panose="020B0604020202020204" pitchFamily="34" charset="0"/>
                <a:ea typeface="Times New Roman" panose="02020603050405020304" pitchFamily="18" charset="0"/>
                <a:cs typeface="Arial" panose="020B0604020202020204" pitchFamily="34" charset="0"/>
              </a:rPr>
              <a:t>cheerful</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680"/>
              </a:spcBef>
              <a:spcAft>
                <a:spcPts val="0"/>
              </a:spcAft>
              <a:buSzPts val="1200"/>
              <a:buFont typeface="Times New Roman" panose="02020603050405020304" pitchFamily="18" charset="0"/>
              <a:buAutoNum type="alphaUcParenR"/>
              <a:tabLst>
                <a:tab pos="1104265" algn="l"/>
              </a:tabLst>
            </a:pPr>
            <a:r>
              <a:rPr lang="en-US" sz="2400" spc="-10" dirty="0">
                <a:effectLst/>
                <a:latin typeface="Arial" panose="020B0604020202020204" pitchFamily="34" charset="0"/>
                <a:ea typeface="Times New Roman" panose="02020603050405020304" pitchFamily="18" charset="0"/>
                <a:cs typeface="Arial" panose="020B0604020202020204" pitchFamily="34" charset="0"/>
              </a:rPr>
              <a:t>serious</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700"/>
              </a:spcBef>
              <a:spcAft>
                <a:spcPts val="0"/>
              </a:spcAft>
              <a:buSzPts val="1200"/>
              <a:buFont typeface="Times New Roman" panose="02020603050405020304" pitchFamily="18" charset="0"/>
              <a:buAutoNum type="alphaUcParenR"/>
              <a:tabLst>
                <a:tab pos="1104265" algn="l"/>
              </a:tabLst>
            </a:pPr>
            <a:r>
              <a:rPr lang="en-US" sz="2400" spc="-10" dirty="0">
                <a:effectLst/>
                <a:latin typeface="Arial" panose="020B0604020202020204" pitchFamily="34" charset="0"/>
                <a:ea typeface="Times New Roman" panose="02020603050405020304" pitchFamily="18" charset="0"/>
                <a:cs typeface="Arial" panose="020B0604020202020204" pitchFamily="34" charset="0"/>
              </a:rPr>
              <a:t>lively</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Bef>
                <a:spcPts val="680"/>
              </a:spcBef>
              <a:spcAft>
                <a:spcPts val="0"/>
              </a:spcAft>
              <a:buSzPts val="1200"/>
              <a:buFont typeface="Times New Roman" panose="02020603050405020304" pitchFamily="18" charset="0"/>
              <a:buAutoNum type="alphaUcParenR"/>
              <a:tabLst>
                <a:tab pos="1111885" algn="l"/>
              </a:tabLst>
            </a:pPr>
            <a:r>
              <a:rPr lang="en-US" sz="2400" spc="-10" dirty="0">
                <a:effectLst/>
                <a:latin typeface="Arial" panose="020B0604020202020204" pitchFamily="34" charset="0"/>
                <a:ea typeface="Times New Roman" panose="02020603050405020304" pitchFamily="18" charset="0"/>
                <a:cs typeface="Arial" panose="020B0604020202020204" pitchFamily="34" charset="0"/>
              </a:rPr>
              <a:t>peaceful</a:t>
            </a:r>
            <a:endParaRPr lang="en-IN" sz="2400" spc="-5" dirty="0">
              <a:effectLst/>
              <a:latin typeface="Arial" panose="020B0604020202020204" pitchFamily="34" charset="0"/>
              <a:ea typeface="Times New Roman" panose="02020603050405020304" pitchFamily="18" charset="0"/>
              <a:cs typeface="Arial" panose="020B0604020202020204" pitchFamily="34" charset="0"/>
            </a:endParaRPr>
          </a:p>
          <a:p>
            <a:pPr lvl="0">
              <a:spcBef>
                <a:spcPts val="5"/>
              </a:spcBef>
              <a:spcAft>
                <a:spcPts val="0"/>
              </a:spcAft>
              <a:buSzPts val="1200"/>
              <a:tabLst>
                <a:tab pos="1066800" algn="l"/>
              </a:tabLst>
            </a:pPr>
            <a:endParaRPr lang="en-US" sz="2400" b="1" spc="-10" dirty="0">
              <a:latin typeface="Arial" panose="020B0604020202020204" pitchFamily="34" charset="0"/>
              <a:ea typeface="Times New Roman" panose="02020603050405020304" pitchFamily="18" charset="0"/>
              <a:cs typeface="Arial" panose="020B0604020202020204" pitchFamily="34" charset="0"/>
            </a:endParaRPr>
          </a:p>
        </p:txBody>
      </p:sp>
      <p:sp>
        <p:nvSpPr>
          <p:cNvPr id="9" name="Freeform 4"/>
          <p:cNvSpPr/>
          <p:nvPr/>
        </p:nvSpPr>
        <p:spPr>
          <a:xfrm flipH="1">
            <a:off x="777794" y="7229148"/>
            <a:ext cx="3952478" cy="3715782"/>
          </a:xfrm>
          <a:custGeom>
            <a:avLst/>
            <a:gdLst/>
            <a:ahLst/>
            <a:cxnLst/>
            <a:rect l="l" t="t" r="r" b="b"/>
            <a:pathLst>
              <a:path w="6291934" h="4852654">
                <a:moveTo>
                  <a:pt x="6291933" y="0"/>
                </a:moveTo>
                <a:lnTo>
                  <a:pt x="0" y="0"/>
                </a:lnTo>
                <a:lnTo>
                  <a:pt x="0" y="4852654"/>
                </a:lnTo>
                <a:lnTo>
                  <a:pt x="6291933" y="4852654"/>
                </a:lnTo>
                <a:lnTo>
                  <a:pt x="6291933" y="0"/>
                </a:lnTo>
                <a:close/>
              </a:path>
            </a:pathLst>
          </a:custGeom>
          <a:blipFill>
            <a:blip r:embed="rId4"/>
            <a:stretch>
              <a:fillRect/>
            </a:stretch>
          </a:blipFill>
        </p:spPr>
        <p:txBody>
          <a:bodyPr/>
          <a:lstStyle/>
          <a:p>
            <a:endParaRPr lang="en-IN" dirty="0"/>
          </a:p>
        </p:txBody>
      </p:sp>
      <p:sp>
        <p:nvSpPr>
          <p:cNvPr id="3"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209800" y="647700"/>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249400" y="6868518"/>
            <a:ext cx="3845953" cy="2664212"/>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3047862" y="419048"/>
            <a:ext cx="13541372" cy="1196975"/>
          </a:xfrm>
          <a:prstGeom prst="rect">
            <a:avLst/>
          </a:prstGeom>
        </p:spPr>
        <p:txBody>
          <a:bodyPr wrap="square" lIns="0" tIns="0" rIns="0" bIns="0" rtlCol="0" anchor="t">
            <a:spAutoFit/>
          </a:bodyPr>
          <a:lstStyle/>
          <a:p>
            <a:pPr lvl="0" algn="ctr">
              <a:spcBef>
                <a:spcPts val="5"/>
              </a:spcBef>
              <a:spcAft>
                <a:spcPts val="0"/>
              </a:spcAft>
              <a:buSzPts val="1200"/>
              <a:tabLst>
                <a:tab pos="1066800" algn="l"/>
              </a:tabLst>
            </a:pPr>
            <a:r>
              <a:rPr lang="en-GB" altLang="en-IN" sz="3600" dirty="0">
                <a:effectLst/>
                <a:latin typeface="Arial" panose="020B0604020202020204" pitchFamily="34" charset="0"/>
                <a:ea typeface="SimSun" panose="02010600030101010101" pitchFamily="2" charset="-122"/>
                <a:cs typeface="Arial" panose="020B0604020202020204" pitchFamily="34" charset="0"/>
              </a:rPr>
              <a:t>Dialogue Reading Comprehension</a:t>
            </a:r>
            <a:endParaRPr lang="en-IN" sz="3600" dirty="0">
              <a:effectLst/>
              <a:latin typeface="Arial" panose="020B0604020202020204" pitchFamily="34" charset="0"/>
              <a:ea typeface="SimSun" panose="02010600030101010101" pitchFamily="2" charset="-122"/>
              <a:cs typeface="Arial" panose="020B0604020202020204" pitchFamily="34" charset="0"/>
            </a:endParaRPr>
          </a:p>
          <a:p>
            <a:pPr marL="914400" lvl="0" algn="ctr">
              <a:spcBef>
                <a:spcPts val="5"/>
              </a:spcBef>
              <a:spcAft>
                <a:spcPts val="0"/>
              </a:spcAft>
              <a:buSzPts val="1200"/>
              <a:tabLst>
                <a:tab pos="1066800" algn="l"/>
              </a:tabLst>
            </a:pPr>
            <a:endParaRPr lang="en-IN" sz="3600" b="1" dirty="0">
              <a:effectLst/>
              <a:latin typeface="Arial" panose="020B0604020202020204" pitchFamily="34" charset="0"/>
              <a:ea typeface="SimSun" panose="02010600030101010101" pitchFamily="2" charset="-122"/>
              <a:cs typeface="Arial" panose="020B0604020202020204" pitchFamily="34" charset="0"/>
            </a:endParaRPr>
          </a:p>
        </p:txBody>
      </p:sp>
      <p:sp>
        <p:nvSpPr>
          <p:cNvPr id="9" name="Freeform 3"/>
          <p:cNvSpPr/>
          <p:nvPr/>
        </p:nvSpPr>
        <p:spPr>
          <a:xfrm>
            <a:off x="-533178" y="7200714"/>
            <a:ext cx="4787432" cy="4047211"/>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3"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
        <p:nvSpPr>
          <p:cNvPr id="4" name="Text Box 3"/>
          <p:cNvSpPr txBox="1"/>
          <p:nvPr/>
        </p:nvSpPr>
        <p:spPr>
          <a:xfrm>
            <a:off x="1370965" y="1457960"/>
            <a:ext cx="16643350" cy="7641590"/>
          </a:xfrm>
          <a:prstGeom prst="rect">
            <a:avLst/>
          </a:prstGeom>
          <a:noFill/>
        </p:spPr>
        <p:txBody>
          <a:bodyPr wrap="square" rtlCol="0">
            <a:noAutofit/>
          </a:bodyPr>
          <a:p>
            <a:pPr>
              <a:lnSpc>
                <a:spcPct val="100000"/>
              </a:lnSpc>
            </a:pPr>
            <a:r>
              <a:rPr lang="en-US"/>
              <a:t>A</a:t>
            </a:r>
            <a:r>
              <a:rPr lang="en-US" sz="2400"/>
              <a:t>lex: Hey, Jamie, have you heard the news about the recession?</a:t>
            </a:r>
            <a:endParaRPr lang="en-US" sz="2400"/>
          </a:p>
          <a:p>
            <a:pPr>
              <a:lnSpc>
                <a:spcPct val="100000"/>
              </a:lnSpc>
            </a:pPr>
            <a:endParaRPr lang="en-US" sz="2400"/>
          </a:p>
          <a:p>
            <a:pPr>
              <a:lnSpc>
                <a:spcPct val="100000"/>
              </a:lnSpc>
            </a:pPr>
            <a:r>
              <a:rPr lang="en-US" sz="2400"/>
              <a:t>Jamie: Yeah, it's been all over the news lately. It’s pretty concerning. What do you think is causing it?</a:t>
            </a:r>
            <a:endParaRPr lang="en-US" sz="2400"/>
          </a:p>
          <a:p>
            <a:pPr>
              <a:lnSpc>
                <a:spcPct val="100000"/>
              </a:lnSpc>
            </a:pPr>
            <a:endParaRPr lang="en-US" sz="2400"/>
          </a:p>
          <a:p>
            <a:pPr>
              <a:lnSpc>
                <a:spcPct val="100000"/>
              </a:lnSpc>
            </a:pPr>
            <a:r>
              <a:rPr lang="en-US" sz="2400"/>
              <a:t>Alex: There are several factors, really. High inflation, rising interest rates, and global supply chain issues seem to be the main drivers.</a:t>
            </a:r>
            <a:endParaRPr lang="en-US" sz="2400"/>
          </a:p>
          <a:p>
            <a:pPr>
              <a:lnSpc>
                <a:spcPct val="100000"/>
              </a:lnSpc>
            </a:pPr>
            <a:endParaRPr lang="en-US" sz="2400"/>
          </a:p>
          <a:p>
            <a:pPr>
              <a:lnSpc>
                <a:spcPct val="100000"/>
              </a:lnSpc>
            </a:pPr>
            <a:r>
              <a:rPr lang="en-US" sz="2400"/>
              <a:t>Jamie: I see. How does a recession actually affect people like us?</a:t>
            </a:r>
            <a:endParaRPr lang="en-US" sz="2400"/>
          </a:p>
          <a:p>
            <a:pPr>
              <a:lnSpc>
                <a:spcPct val="100000"/>
              </a:lnSpc>
            </a:pPr>
            <a:endParaRPr lang="en-US" sz="2400"/>
          </a:p>
          <a:p>
            <a:pPr>
              <a:lnSpc>
                <a:spcPct val="100000"/>
              </a:lnSpc>
            </a:pPr>
            <a:r>
              <a:rPr lang="en-US" sz="2400"/>
              <a:t>Alex: Well, a recession typically leads to higher unemployment rates because companies cut costs by laying off workers. It also means that economic growth slows down, which can affect things like wages and job opportunities.</a:t>
            </a:r>
            <a:endParaRPr lang="en-US" sz="2400"/>
          </a:p>
          <a:p>
            <a:pPr>
              <a:lnSpc>
                <a:spcPct val="100000"/>
              </a:lnSpc>
            </a:pPr>
            <a:endParaRPr lang="en-US" sz="2400"/>
          </a:p>
          <a:p>
            <a:pPr>
              <a:lnSpc>
                <a:spcPct val="100000"/>
              </a:lnSpc>
            </a:pPr>
            <a:r>
              <a:rPr lang="en-US" sz="2400"/>
              <a:t>Jamie: That sounds rough. Does it affect businesses in the same way?</a:t>
            </a:r>
            <a:endParaRPr lang="en-US" sz="2400"/>
          </a:p>
          <a:p>
            <a:pPr>
              <a:lnSpc>
                <a:spcPct val="100000"/>
              </a:lnSpc>
            </a:pPr>
            <a:endParaRPr lang="en-US" sz="2400"/>
          </a:p>
          <a:p>
            <a:pPr>
              <a:lnSpc>
                <a:spcPct val="100000"/>
              </a:lnSpc>
            </a:pPr>
            <a:r>
              <a:rPr lang="en-US" sz="2400"/>
              <a:t>Alex: Definitely. Businesses often see a drop in consumer spending during a recession, which means lower sales and profits. Some might even go bankrupt if they can't manage their expenses.</a:t>
            </a:r>
            <a:endParaRPr lang="en-US" sz="2400"/>
          </a:p>
          <a:p>
            <a:pPr>
              <a:lnSpc>
                <a:spcPct val="100000"/>
              </a:lnSpc>
            </a:pPr>
            <a:endParaRPr lang="en-US" sz="2400"/>
          </a:p>
          <a:p>
            <a:pPr>
              <a:lnSpc>
                <a:spcPct val="100000"/>
              </a:lnSpc>
            </a:pPr>
            <a:r>
              <a:rPr lang="en-US" sz="2400"/>
              <a:t>Jamie: Is there anything people can do to prepare for or cope with a recession?</a:t>
            </a:r>
            <a:endParaRPr lang="en-US" sz="2400"/>
          </a:p>
          <a:p>
            <a:pPr>
              <a:lnSpc>
                <a:spcPct val="100000"/>
              </a:lnSpc>
            </a:pPr>
            <a:endParaRPr lang="en-US" sz="2400"/>
          </a:p>
          <a:p>
            <a:pPr>
              <a:lnSpc>
                <a:spcPct val="100000"/>
              </a:lnSpc>
            </a:pPr>
            <a:r>
              <a:rPr lang="en-US" sz="2400"/>
              <a:t>Alex: It helps to save money and reduce unnecessary expenses. Having an emergency fund is crucial. Also, staying updated on job market trends and considering additional skills or training can be beneficial.</a:t>
            </a:r>
            <a:endParaRPr lang="en-US" sz="2400"/>
          </a:p>
          <a:p>
            <a:pPr>
              <a:lnSpc>
                <a:spcPct val="100000"/>
              </a:lnSpc>
            </a:pPr>
            <a:endParaRPr lang="en-US" sz="2400"/>
          </a:p>
          <a:p>
            <a:pPr>
              <a:lnSpc>
                <a:spcPct val="100000"/>
              </a:lnSpc>
            </a:pPr>
            <a:r>
              <a:rPr lang="en-US" sz="2400"/>
              <a:t>Jamie: Good advice. I’ll have to keep that in mind. Hopefully, things will improve soon.</a:t>
            </a:r>
            <a:endParaRPr lang="en-US" sz="2400"/>
          </a:p>
          <a:p>
            <a:pPr>
              <a:lnSpc>
                <a:spcPct val="100000"/>
              </a:lnSpc>
            </a:pPr>
            <a:endParaRPr lang="en-US" sz="2400"/>
          </a:p>
          <a:p>
            <a:pPr>
              <a:lnSpc>
                <a:spcPct val="100000"/>
              </a:lnSpc>
            </a:pPr>
            <a:r>
              <a:rPr lang="en-US" sz="2400"/>
              <a:t>Alex: Yeah, let's hope so. It's important to stay informed and be prepared for any changes.</a:t>
            </a:r>
            <a:endParaRPr lang="en-US"/>
          </a:p>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209800" y="647700"/>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249400" y="6868518"/>
            <a:ext cx="3845953" cy="2664212"/>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1903095" y="1793240"/>
            <a:ext cx="14565630" cy="4740910"/>
          </a:xfrm>
          <a:prstGeom prst="rect">
            <a:avLst/>
          </a:prstGeom>
        </p:spPr>
        <p:txBody>
          <a:bodyPr wrap="square" lIns="0" tIns="0" rIns="0" bIns="0" rtlCol="0" anchor="t">
            <a:noAutofit/>
          </a:bodyPr>
          <a:lstStyle/>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rPr>
              <a:t>Question 1:</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rPr>
              <a:t>What are the main drivers of the current recession mentioned in the conversation?</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rPr>
              <a:t>A. High inflation, low interest rates, and global supply chain issues</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rPr>
              <a:t>B. High inflation, rising interest rates, and global supply chain issues</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rPr>
              <a:t>C. Low inflation, rising interest rates, and global demand</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rPr>
              <a:t>D. High inflation, falling interest rates, and local supply chain issues</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3200" b="1" dirty="0">
              <a:effectLst/>
              <a:latin typeface="Arial" panose="020B0604020202020204" pitchFamily="34" charset="0"/>
              <a:ea typeface="SimSun" panose="02010600030101010101" pitchFamily="2" charset="-122"/>
              <a:cs typeface="Arial" panose="020B0604020202020204" pitchFamily="34" charset="0"/>
            </a:endParaRPr>
          </a:p>
        </p:txBody>
      </p:sp>
      <p:sp>
        <p:nvSpPr>
          <p:cNvPr id="9" name="Freeform 3"/>
          <p:cNvSpPr/>
          <p:nvPr/>
        </p:nvSpPr>
        <p:spPr>
          <a:xfrm>
            <a:off x="97377" y="6393629"/>
            <a:ext cx="4787432" cy="4047211"/>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3"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209800" y="647700"/>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249400" y="6868518"/>
            <a:ext cx="3845953" cy="2664212"/>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1386840" y="1416685"/>
            <a:ext cx="16425545" cy="7334250"/>
          </a:xfrm>
          <a:prstGeom prst="rect">
            <a:avLst/>
          </a:prstGeom>
        </p:spPr>
        <p:txBody>
          <a:bodyPr wrap="square" lIns="0" tIns="0" rIns="0" bIns="0" rtlCol="0" anchor="t">
            <a:noAutofit/>
          </a:bodyPr>
          <a:lstStyle/>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sym typeface="+mn-ea"/>
              </a:rPr>
              <a:t>Question 1:</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sym typeface="+mn-ea"/>
              </a:rPr>
              <a:t>What are the main drivers of the current recession mentioned in the conversation?</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sym typeface="+mn-ea"/>
              </a:rPr>
              <a:t>A. High inflation, low interest rates, and global supply chain issues</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sym typeface="+mn-ea"/>
              </a:rPr>
              <a:t>B. High inflation, rising interest rates, and global supply chain issues</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sym typeface="+mn-ea"/>
              </a:rPr>
              <a:t>C. Low inflation, rising interest rates, and global demand</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sym typeface="+mn-ea"/>
              </a:rPr>
              <a:t>D. High inflation, falling interest rates, and local supply chain issues</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r>
              <a:rPr lang="en-IN" sz="3200" dirty="0">
                <a:effectLst/>
                <a:latin typeface="Arial" panose="020B0604020202020204" pitchFamily="34" charset="0"/>
                <a:ea typeface="SimSun" panose="02010600030101010101" pitchFamily="2" charset="-122"/>
                <a:cs typeface="Arial" panose="020B0604020202020204" pitchFamily="34" charset="0"/>
                <a:sym typeface="+mn-ea"/>
              </a:rPr>
              <a:t>Answer: B. High inflation, rising interest rates, and global supply chain issues</a:t>
            </a:r>
            <a:endParaRPr lang="en-IN" sz="3200" dirty="0">
              <a:effectLst/>
              <a:latin typeface="Arial" panose="020B0604020202020204" pitchFamily="34" charset="0"/>
              <a:ea typeface="SimSun" panose="02010600030101010101" pitchFamily="2" charset="-122"/>
              <a:cs typeface="Arial" panose="020B0604020202020204" pitchFamily="34" charset="0"/>
            </a:endParaRPr>
          </a:p>
          <a:p>
            <a:pPr lvl="0">
              <a:spcBef>
                <a:spcPts val="5"/>
              </a:spcBef>
              <a:spcAft>
                <a:spcPts val="0"/>
              </a:spcAft>
              <a:buSzPts val="1200"/>
              <a:tabLst>
                <a:tab pos="1066800" algn="l"/>
              </a:tabLst>
            </a:pPr>
            <a:endParaRPr lang="en-IN" sz="1800" dirty="0">
              <a:effectLst/>
              <a:latin typeface="Arial" panose="020B0604020202020204" pitchFamily="34" charset="0"/>
              <a:ea typeface="SimSun" panose="02010600030101010101" pitchFamily="2" charset="-122"/>
              <a:cs typeface="Arial" panose="020B0604020202020204" pitchFamily="34" charset="0"/>
            </a:endParaRPr>
          </a:p>
          <a:p>
            <a:pPr marL="914400">
              <a:spcBef>
                <a:spcPts val="695"/>
              </a:spcBef>
              <a:spcAft>
                <a:spcPts val="0"/>
              </a:spcAft>
            </a:pPr>
            <a:endParaRPr lang="en-IN" sz="6000" b="1" dirty="0">
              <a:latin typeface="Bara TH" panose="02000000000000000000" charset="0"/>
              <a:ea typeface="Times New Roman" panose="02020603050405020304" pitchFamily="18" charset="0"/>
              <a:cs typeface="Bara TH" panose="02000000000000000000" charset="0"/>
            </a:endParaRPr>
          </a:p>
        </p:txBody>
      </p:sp>
      <p:sp>
        <p:nvSpPr>
          <p:cNvPr id="9" name="Freeform 3"/>
          <p:cNvSpPr/>
          <p:nvPr/>
        </p:nvSpPr>
        <p:spPr>
          <a:xfrm>
            <a:off x="97377" y="6393629"/>
            <a:ext cx="4787432" cy="4047211"/>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3"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209800" y="647700"/>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249400" y="6868518"/>
            <a:ext cx="3845953" cy="2664212"/>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1903095" y="1869440"/>
            <a:ext cx="13541375" cy="4188460"/>
          </a:xfrm>
          <a:prstGeom prst="rect">
            <a:avLst/>
          </a:prstGeom>
        </p:spPr>
        <p:txBody>
          <a:bodyPr wrap="square" lIns="0" tIns="0" rIns="0" bIns="0" rtlCol="0" anchor="t">
            <a:noAutofit/>
          </a:bodyPr>
          <a:lstStyle/>
          <a:p>
            <a:pPr marL="914400">
              <a:spcBef>
                <a:spcPts val="700"/>
              </a:spcBef>
            </a:pPr>
            <a:r>
              <a:rPr lang="en-GB" altLang="en-US" sz="3200" b="1" dirty="0">
                <a:effectLst/>
                <a:latin typeface="Arial" panose="020B0604020202020204" pitchFamily="34" charset="0"/>
                <a:ea typeface="Times New Roman" panose="02020603050405020304" pitchFamily="18" charset="0"/>
                <a:cs typeface="Arial" panose="020B0604020202020204" pitchFamily="34" charset="0"/>
              </a:rPr>
              <a:t>Q2. </a:t>
            </a:r>
            <a:r>
              <a:rPr lang="en-US" sz="3200" b="1" dirty="0">
                <a:effectLst/>
                <a:latin typeface="Arial" panose="020B0604020202020204" pitchFamily="34" charset="0"/>
                <a:ea typeface="Times New Roman" panose="02020603050405020304" pitchFamily="18" charset="0"/>
                <a:cs typeface="Arial" panose="020B0604020202020204" pitchFamily="34" charset="0"/>
              </a:rPr>
              <a:t>What advice does Alex give to cope with a recession?</a:t>
            </a:r>
            <a:endParaRPr lang="en-US" sz="3200" b="1"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700"/>
              </a:spcBef>
            </a:pPr>
            <a:endParaRPr lang="en-US" sz="3200" b="1"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700"/>
              </a:spcBef>
            </a:pPr>
            <a:r>
              <a:rPr lang="en-US" sz="3200" b="1" dirty="0">
                <a:effectLst/>
                <a:latin typeface="Arial" panose="020B0604020202020204" pitchFamily="34" charset="0"/>
                <a:ea typeface="Times New Roman" panose="02020603050405020304" pitchFamily="18" charset="0"/>
                <a:cs typeface="Arial" panose="020B0604020202020204" pitchFamily="34" charset="0"/>
              </a:rPr>
              <a:t>A. Spend more money and take out loans</a:t>
            </a:r>
            <a:endParaRPr lang="en-US" sz="3200" b="1"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700"/>
              </a:spcBef>
            </a:pPr>
            <a:r>
              <a:rPr lang="en-US" sz="3200" b="1" dirty="0">
                <a:effectLst/>
                <a:latin typeface="Arial" panose="020B0604020202020204" pitchFamily="34" charset="0"/>
                <a:ea typeface="Times New Roman" panose="02020603050405020304" pitchFamily="18" charset="0"/>
                <a:cs typeface="Arial" panose="020B0604020202020204" pitchFamily="34" charset="0"/>
              </a:rPr>
              <a:t>B. Save money, reduce unnecessary expenses, and consider additional skills or training</a:t>
            </a:r>
            <a:endParaRPr lang="en-US" sz="3200" b="1"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700"/>
              </a:spcBef>
            </a:pPr>
            <a:r>
              <a:rPr lang="en-US" sz="3200" b="1" dirty="0">
                <a:effectLst/>
                <a:latin typeface="Arial" panose="020B0604020202020204" pitchFamily="34" charset="0"/>
                <a:ea typeface="Times New Roman" panose="02020603050405020304" pitchFamily="18" charset="0"/>
                <a:cs typeface="Arial" panose="020B0604020202020204" pitchFamily="34" charset="0"/>
              </a:rPr>
              <a:t>C. Avoid saving money and focus on current job skills only</a:t>
            </a:r>
            <a:endParaRPr lang="en-US" sz="3200" b="1"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700"/>
              </a:spcBef>
            </a:pPr>
            <a:r>
              <a:rPr lang="en-US" sz="3200" b="1" dirty="0">
                <a:effectLst/>
                <a:latin typeface="Arial" panose="020B0604020202020204" pitchFamily="34" charset="0"/>
                <a:ea typeface="Times New Roman" panose="02020603050405020304" pitchFamily="18" charset="0"/>
                <a:cs typeface="Arial" panose="020B0604020202020204" pitchFamily="34" charset="0"/>
              </a:rPr>
              <a:t>D. Increase spending on luxury items to boost the economy</a:t>
            </a:r>
            <a:endParaRPr lang="en-US" sz="3200" b="1"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9" name="Freeform 3"/>
          <p:cNvSpPr/>
          <p:nvPr/>
        </p:nvSpPr>
        <p:spPr>
          <a:xfrm>
            <a:off x="97377" y="6393629"/>
            <a:ext cx="4787432" cy="4047211"/>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3"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209800" y="647700"/>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249400" y="6868518"/>
            <a:ext cx="3845953" cy="2664212"/>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1903095" y="2098040"/>
            <a:ext cx="14859635" cy="5647055"/>
          </a:xfrm>
          <a:prstGeom prst="rect">
            <a:avLst/>
          </a:prstGeom>
        </p:spPr>
        <p:txBody>
          <a:bodyPr wrap="square" lIns="0" tIns="0" rIns="0" bIns="0" rtlCol="0" anchor="t">
            <a:noAutofit/>
          </a:bodyPr>
          <a:lstStyle/>
          <a:p>
            <a:pPr marL="914400">
              <a:spcBef>
                <a:spcPts val="700"/>
              </a:spcBef>
            </a:pPr>
            <a:r>
              <a:rPr lang="en-GB" altLang="en-US" sz="2800" b="1" dirty="0">
                <a:effectLst/>
                <a:latin typeface="Arial" panose="020B0604020202020204" pitchFamily="34" charset="0"/>
                <a:ea typeface="Times New Roman" panose="02020603050405020304" pitchFamily="18" charset="0"/>
                <a:cs typeface="Arial" panose="020B0604020202020204" pitchFamily="34" charset="0"/>
                <a:sym typeface="+mn-ea"/>
              </a:rPr>
              <a:t>Q2. </a:t>
            </a:r>
            <a:r>
              <a:rPr lang="en-US" sz="2800" b="1" dirty="0">
                <a:effectLst/>
                <a:latin typeface="Arial" panose="020B0604020202020204" pitchFamily="34" charset="0"/>
                <a:ea typeface="Times New Roman" panose="02020603050405020304" pitchFamily="18" charset="0"/>
                <a:cs typeface="Arial" panose="020B0604020202020204" pitchFamily="34" charset="0"/>
                <a:sym typeface="+mn-ea"/>
              </a:rPr>
              <a:t>What advice does Alex give to cope with a recession?</a:t>
            </a:r>
            <a:endParaRPr lang="en-US" sz="2800" b="1"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700"/>
              </a:spcBef>
            </a:pPr>
            <a:endParaRPr lang="en-US" sz="2800" b="1"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700"/>
              </a:spcBef>
            </a:pPr>
            <a:r>
              <a:rPr lang="en-US" sz="2800" b="1" dirty="0">
                <a:effectLst/>
                <a:latin typeface="Arial" panose="020B0604020202020204" pitchFamily="34" charset="0"/>
                <a:ea typeface="Times New Roman" panose="02020603050405020304" pitchFamily="18" charset="0"/>
                <a:cs typeface="Arial" panose="020B0604020202020204" pitchFamily="34" charset="0"/>
                <a:sym typeface="+mn-ea"/>
              </a:rPr>
              <a:t>A. Spend more money and take out loans</a:t>
            </a:r>
            <a:endParaRPr lang="en-US" sz="2800" b="1"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700"/>
              </a:spcBef>
            </a:pPr>
            <a:r>
              <a:rPr lang="en-US" sz="2800" b="1" dirty="0">
                <a:effectLst/>
                <a:latin typeface="Arial" panose="020B0604020202020204" pitchFamily="34" charset="0"/>
                <a:ea typeface="Times New Roman" panose="02020603050405020304" pitchFamily="18" charset="0"/>
                <a:cs typeface="Arial" panose="020B0604020202020204" pitchFamily="34" charset="0"/>
                <a:sym typeface="+mn-ea"/>
              </a:rPr>
              <a:t>B. Save money, reduce unnecessary expenses, and consider additional skills or training</a:t>
            </a:r>
            <a:endParaRPr lang="en-US" sz="2800" b="1"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700"/>
              </a:spcBef>
            </a:pPr>
            <a:r>
              <a:rPr lang="en-US" sz="2800" b="1" dirty="0">
                <a:effectLst/>
                <a:latin typeface="Arial" panose="020B0604020202020204" pitchFamily="34" charset="0"/>
                <a:ea typeface="Times New Roman" panose="02020603050405020304" pitchFamily="18" charset="0"/>
                <a:cs typeface="Arial" panose="020B0604020202020204" pitchFamily="34" charset="0"/>
                <a:sym typeface="+mn-ea"/>
              </a:rPr>
              <a:t>C. Avoid saving money and focus on current job skills only</a:t>
            </a:r>
            <a:endParaRPr lang="en-US" sz="2800" b="1" dirty="0">
              <a:effectLst/>
              <a:latin typeface="Arial" panose="020B0604020202020204" pitchFamily="34" charset="0"/>
              <a:ea typeface="Times New Roman" panose="02020603050405020304" pitchFamily="18" charset="0"/>
              <a:cs typeface="Arial" panose="020B0604020202020204" pitchFamily="34" charset="0"/>
            </a:endParaRPr>
          </a:p>
          <a:p>
            <a:pPr marL="914400">
              <a:spcBef>
                <a:spcPts val="700"/>
              </a:spcBef>
            </a:pPr>
            <a:r>
              <a:rPr lang="en-US" sz="2800" b="1" dirty="0">
                <a:effectLst/>
                <a:latin typeface="Arial" panose="020B0604020202020204" pitchFamily="34" charset="0"/>
                <a:ea typeface="Times New Roman" panose="02020603050405020304" pitchFamily="18" charset="0"/>
                <a:cs typeface="Arial" panose="020B0604020202020204" pitchFamily="34" charset="0"/>
                <a:sym typeface="+mn-ea"/>
              </a:rPr>
              <a:t>D. Increase spending on luxury items to boost the economy</a:t>
            </a:r>
            <a:endParaRPr lang="en-US" sz="2800" b="1" dirty="0">
              <a:effectLst/>
              <a:latin typeface="Arial" panose="020B0604020202020204" pitchFamily="34" charset="0"/>
              <a:ea typeface="Times New Roman" panose="02020603050405020304" pitchFamily="18" charset="0"/>
              <a:cs typeface="Arial" panose="020B0604020202020204" pitchFamily="34" charset="0"/>
              <a:sym typeface="+mn-ea"/>
            </a:endParaRPr>
          </a:p>
          <a:p>
            <a:pPr marL="914400">
              <a:spcBef>
                <a:spcPts val="700"/>
              </a:spcBef>
            </a:pPr>
            <a:endParaRPr lang="en-US" altLang="en-US" sz="2800" b="1" dirty="0">
              <a:effectLst/>
              <a:latin typeface="Arial" panose="020B0604020202020204" pitchFamily="34" charset="0"/>
              <a:ea typeface="Times New Roman" panose="02020603050405020304" pitchFamily="18" charset="0"/>
              <a:cs typeface="Arial" panose="020B0604020202020204" pitchFamily="34" charset="0"/>
              <a:sym typeface="+mn-ea"/>
            </a:endParaRPr>
          </a:p>
          <a:p>
            <a:pPr marL="914400">
              <a:spcBef>
                <a:spcPts val="700"/>
              </a:spcBef>
            </a:pPr>
            <a:r>
              <a:rPr lang="en-GB" altLang="en-US" sz="2800" b="1" dirty="0">
                <a:effectLst/>
                <a:latin typeface="Arial" panose="020B0604020202020204" pitchFamily="34" charset="0"/>
                <a:ea typeface="Times New Roman" panose="02020603050405020304" pitchFamily="18" charset="0"/>
                <a:cs typeface="Arial" panose="020B0604020202020204" pitchFamily="34" charset="0"/>
                <a:sym typeface="+mn-ea"/>
              </a:rPr>
              <a:t>   Ans : Save money, reduce unnecessary expenses, and consider    additional skills or training</a:t>
            </a:r>
            <a:endParaRPr lang="en-GB" altLang="en-US" sz="2800" b="1" dirty="0">
              <a:effectLst/>
              <a:latin typeface="Arial" panose="020B0604020202020204" pitchFamily="34" charset="0"/>
              <a:ea typeface="Times New Roman" panose="02020603050405020304" pitchFamily="18" charset="0"/>
              <a:cs typeface="Arial" panose="020B0604020202020204" pitchFamily="34" charset="0"/>
              <a:sym typeface="+mn-ea"/>
            </a:endParaRPr>
          </a:p>
        </p:txBody>
      </p:sp>
      <p:sp>
        <p:nvSpPr>
          <p:cNvPr id="9" name="Freeform 3"/>
          <p:cNvSpPr/>
          <p:nvPr/>
        </p:nvSpPr>
        <p:spPr>
          <a:xfrm>
            <a:off x="-685578" y="6819714"/>
            <a:ext cx="4787432" cy="4047211"/>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3"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322335" y="-706764"/>
            <a:ext cx="18380434" cy="12062160"/>
          </a:xfrm>
          <a:custGeom>
            <a:avLst/>
            <a:gdLst/>
            <a:ahLst/>
            <a:cxnLst/>
            <a:rect l="l" t="t" r="r" b="b"/>
            <a:pathLst>
              <a:path w="18380434" h="12062160">
                <a:moveTo>
                  <a:pt x="18380434" y="0"/>
                </a:moveTo>
                <a:lnTo>
                  <a:pt x="0" y="0"/>
                </a:lnTo>
                <a:lnTo>
                  <a:pt x="0" y="12062160"/>
                </a:lnTo>
                <a:lnTo>
                  <a:pt x="18380434" y="12062160"/>
                </a:lnTo>
                <a:lnTo>
                  <a:pt x="18380434" y="0"/>
                </a:lnTo>
                <a:close/>
              </a:path>
            </a:pathLst>
          </a:custGeom>
          <a:blipFill>
            <a:blip r:embed="rId1"/>
            <a:stretch>
              <a:fillRect/>
            </a:stretch>
          </a:blipFill>
        </p:spPr>
        <p:txBody>
          <a:bodyPr/>
          <a:lstStyle/>
          <a:p>
            <a:endParaRPr lang="en-IN" dirty="0"/>
          </a:p>
        </p:txBody>
      </p:sp>
      <p:sp>
        <p:nvSpPr>
          <p:cNvPr id="5" name="Freeform 5"/>
          <p:cNvSpPr/>
          <p:nvPr/>
        </p:nvSpPr>
        <p:spPr>
          <a:xfrm rot="-2331782">
            <a:off x="30802" y="-237903"/>
            <a:ext cx="1995795" cy="2033931"/>
          </a:xfrm>
          <a:custGeom>
            <a:avLst/>
            <a:gdLst/>
            <a:ahLst/>
            <a:cxnLst/>
            <a:rect l="l" t="t" r="r" b="b"/>
            <a:pathLst>
              <a:path w="1995795" h="2033931">
                <a:moveTo>
                  <a:pt x="0" y="0"/>
                </a:moveTo>
                <a:lnTo>
                  <a:pt x="1995796" y="0"/>
                </a:lnTo>
                <a:lnTo>
                  <a:pt x="1995796" y="2033931"/>
                </a:lnTo>
                <a:lnTo>
                  <a:pt x="0" y="2033931"/>
                </a:lnTo>
                <a:lnTo>
                  <a:pt x="0" y="0"/>
                </a:lnTo>
                <a:close/>
              </a:path>
            </a:pathLst>
          </a:custGeom>
          <a:blipFill>
            <a:blip r:embed="rId2"/>
            <a:stretch>
              <a:fillRect/>
            </a:stretch>
          </a:blipFill>
        </p:spPr>
      </p:sp>
      <p:sp>
        <p:nvSpPr>
          <p:cNvPr id="6" name="Freeform 6"/>
          <p:cNvSpPr/>
          <p:nvPr/>
        </p:nvSpPr>
        <p:spPr>
          <a:xfrm>
            <a:off x="2209800" y="647700"/>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7" name="Freeform 7"/>
          <p:cNvSpPr/>
          <p:nvPr/>
        </p:nvSpPr>
        <p:spPr>
          <a:xfrm rot="-1455053">
            <a:off x="347413" y="8380457"/>
            <a:ext cx="1362573" cy="1388610"/>
          </a:xfrm>
          <a:custGeom>
            <a:avLst/>
            <a:gdLst/>
            <a:ahLst/>
            <a:cxnLst/>
            <a:rect l="l" t="t" r="r" b="b"/>
            <a:pathLst>
              <a:path w="1362573" h="1388610">
                <a:moveTo>
                  <a:pt x="0" y="0"/>
                </a:moveTo>
                <a:lnTo>
                  <a:pt x="1362574" y="0"/>
                </a:lnTo>
                <a:lnTo>
                  <a:pt x="1362574" y="1388610"/>
                </a:lnTo>
                <a:lnTo>
                  <a:pt x="0" y="1388610"/>
                </a:lnTo>
                <a:lnTo>
                  <a:pt x="0" y="0"/>
                </a:lnTo>
                <a:close/>
              </a:path>
            </a:pathLst>
          </a:custGeom>
          <a:blipFill>
            <a:blip r:embed="rId2"/>
            <a:stretch>
              <a:fillRect/>
            </a:stretch>
          </a:blipFill>
        </p:spPr>
      </p:sp>
      <p:sp>
        <p:nvSpPr>
          <p:cNvPr id="8" name="Freeform 8"/>
          <p:cNvSpPr/>
          <p:nvPr/>
        </p:nvSpPr>
        <p:spPr>
          <a:xfrm>
            <a:off x="14249400" y="6868518"/>
            <a:ext cx="3845953" cy="2664212"/>
          </a:xfrm>
          <a:custGeom>
            <a:avLst/>
            <a:gdLst/>
            <a:ahLst/>
            <a:cxnLst/>
            <a:rect l="l" t="t" r="r" b="b"/>
            <a:pathLst>
              <a:path w="3462103" h="1908484">
                <a:moveTo>
                  <a:pt x="0" y="0"/>
                </a:moveTo>
                <a:lnTo>
                  <a:pt x="3462102" y="0"/>
                </a:lnTo>
                <a:lnTo>
                  <a:pt x="3462102" y="1908484"/>
                </a:lnTo>
                <a:lnTo>
                  <a:pt x="0" y="1908484"/>
                </a:lnTo>
                <a:lnTo>
                  <a:pt x="0" y="0"/>
                </a:lnTo>
                <a:close/>
              </a:path>
            </a:pathLst>
          </a:custGeom>
          <a:blipFill>
            <a:blip r:embed="rId3"/>
            <a:stretch>
              <a:fillRect/>
            </a:stretch>
          </a:blipFill>
        </p:spPr>
      </p:sp>
      <p:sp>
        <p:nvSpPr>
          <p:cNvPr id="11" name="TextBox 11"/>
          <p:cNvSpPr txBox="1"/>
          <p:nvPr/>
        </p:nvSpPr>
        <p:spPr>
          <a:xfrm>
            <a:off x="1903095" y="2098040"/>
            <a:ext cx="14859635" cy="5647055"/>
          </a:xfrm>
          <a:prstGeom prst="rect">
            <a:avLst/>
          </a:prstGeom>
        </p:spPr>
        <p:txBody>
          <a:bodyPr wrap="square" lIns="0" tIns="0" rIns="0" bIns="0" rtlCol="0" anchor="t">
            <a:noAutofit/>
          </a:bodyPr>
          <a:lstStyle/>
          <a:p>
            <a:pPr marL="914400">
              <a:spcBef>
                <a:spcPts val="700"/>
              </a:spcBef>
            </a:pPr>
            <a:endParaRPr lang="en-GB" altLang="en-US" sz="2800" b="1" dirty="0">
              <a:effectLst/>
              <a:latin typeface="Arial" panose="020B0604020202020204" pitchFamily="34" charset="0"/>
              <a:ea typeface="Times New Roman" panose="02020603050405020304" pitchFamily="18" charset="0"/>
              <a:cs typeface="Arial" panose="020B0604020202020204" pitchFamily="34" charset="0"/>
              <a:sym typeface="+mn-ea"/>
            </a:endParaRPr>
          </a:p>
          <a:p>
            <a:pPr marL="914400">
              <a:spcBef>
                <a:spcPts val="700"/>
              </a:spcBef>
            </a:pPr>
            <a:endParaRPr lang="en-GB" altLang="en-US" sz="2800" b="1" dirty="0">
              <a:effectLst/>
              <a:latin typeface="Arial" panose="020B0604020202020204" pitchFamily="34" charset="0"/>
              <a:ea typeface="Times New Roman" panose="02020603050405020304" pitchFamily="18" charset="0"/>
              <a:cs typeface="Arial" panose="020B0604020202020204" pitchFamily="34" charset="0"/>
              <a:sym typeface="+mn-ea"/>
            </a:endParaRPr>
          </a:p>
          <a:p>
            <a:pPr marL="914400">
              <a:spcBef>
                <a:spcPts val="700"/>
              </a:spcBef>
            </a:pPr>
            <a:r>
              <a:rPr lang="en-GB" altLang="en-US" sz="3600" b="1" dirty="0">
                <a:effectLst/>
                <a:latin typeface="Arial" panose="020B0604020202020204" pitchFamily="34" charset="0"/>
                <a:ea typeface="Times New Roman" panose="02020603050405020304" pitchFamily="18" charset="0"/>
                <a:cs typeface="Arial" panose="020B0604020202020204" pitchFamily="34" charset="0"/>
                <a:sym typeface="+mn-ea"/>
              </a:rPr>
              <a:t>Q3.   What is the main idea if this conversation?</a:t>
            </a:r>
            <a:endParaRPr lang="en-GB" altLang="en-US" sz="3600" b="1" dirty="0">
              <a:effectLst/>
              <a:latin typeface="Arial" panose="020B0604020202020204" pitchFamily="34" charset="0"/>
              <a:ea typeface="Times New Roman" panose="02020603050405020304" pitchFamily="18" charset="0"/>
              <a:cs typeface="Arial" panose="020B0604020202020204" pitchFamily="34" charset="0"/>
              <a:sym typeface="+mn-ea"/>
            </a:endParaRPr>
          </a:p>
          <a:p>
            <a:pPr marL="914400">
              <a:spcBef>
                <a:spcPts val="700"/>
              </a:spcBef>
            </a:pPr>
            <a:endParaRPr lang="en-GB" altLang="en-US" sz="3600" b="1" dirty="0">
              <a:effectLst/>
              <a:latin typeface="Arial" panose="020B0604020202020204" pitchFamily="34" charset="0"/>
              <a:ea typeface="Times New Roman" panose="02020603050405020304" pitchFamily="18" charset="0"/>
              <a:cs typeface="Arial" panose="020B0604020202020204" pitchFamily="34" charset="0"/>
              <a:sym typeface="+mn-ea"/>
            </a:endParaRPr>
          </a:p>
          <a:p>
            <a:pPr marL="914400">
              <a:spcBef>
                <a:spcPts val="700"/>
              </a:spcBef>
            </a:pPr>
            <a:r>
              <a:rPr lang="en-GB" altLang="en-US" sz="3600" b="1" dirty="0">
                <a:effectLst/>
                <a:latin typeface="Arial" panose="020B0604020202020204" pitchFamily="34" charset="0"/>
                <a:ea typeface="Times New Roman" panose="02020603050405020304" pitchFamily="18" charset="0"/>
                <a:cs typeface="Arial" panose="020B0604020202020204" pitchFamily="34" charset="0"/>
                <a:sym typeface="+mn-ea"/>
              </a:rPr>
              <a:t>Q4.   What is the synonym of “Recession”?</a:t>
            </a:r>
            <a:endParaRPr lang="en-GB" altLang="en-US" sz="3600" b="1" dirty="0">
              <a:effectLst/>
              <a:latin typeface="Arial" panose="020B0604020202020204" pitchFamily="34" charset="0"/>
              <a:ea typeface="Times New Roman" panose="02020603050405020304" pitchFamily="18" charset="0"/>
              <a:cs typeface="Arial" panose="020B0604020202020204" pitchFamily="34" charset="0"/>
              <a:sym typeface="+mn-ea"/>
            </a:endParaRPr>
          </a:p>
          <a:p>
            <a:pPr marL="914400">
              <a:spcBef>
                <a:spcPts val="700"/>
              </a:spcBef>
            </a:pPr>
            <a:endParaRPr lang="en-GB" altLang="en-US" sz="3600" b="1" dirty="0">
              <a:effectLst/>
              <a:latin typeface="Arial" panose="020B0604020202020204" pitchFamily="34" charset="0"/>
              <a:ea typeface="Times New Roman" panose="02020603050405020304" pitchFamily="18" charset="0"/>
              <a:cs typeface="Arial" panose="020B0604020202020204" pitchFamily="34" charset="0"/>
              <a:sym typeface="+mn-ea"/>
            </a:endParaRPr>
          </a:p>
          <a:p>
            <a:pPr marL="914400">
              <a:spcBef>
                <a:spcPts val="700"/>
              </a:spcBef>
            </a:pPr>
            <a:r>
              <a:rPr lang="en-GB" altLang="en-US" sz="3600" b="1" dirty="0">
                <a:effectLst/>
                <a:latin typeface="Arial" panose="020B0604020202020204" pitchFamily="34" charset="0"/>
                <a:ea typeface="Times New Roman" panose="02020603050405020304" pitchFamily="18" charset="0"/>
                <a:cs typeface="Arial" panose="020B0604020202020204" pitchFamily="34" charset="0"/>
                <a:sym typeface="+mn-ea"/>
              </a:rPr>
              <a:t>Q5.  Make a sentence using the word “Recession” in your own words.</a:t>
            </a:r>
            <a:endParaRPr lang="en-GB" altLang="en-US" sz="3600" b="1" dirty="0">
              <a:effectLst/>
              <a:latin typeface="Arial" panose="020B0604020202020204" pitchFamily="34" charset="0"/>
              <a:ea typeface="Times New Roman" panose="02020603050405020304" pitchFamily="18" charset="0"/>
              <a:cs typeface="Arial" panose="020B0604020202020204" pitchFamily="34" charset="0"/>
              <a:sym typeface="+mn-ea"/>
            </a:endParaRPr>
          </a:p>
          <a:p>
            <a:pPr marL="914400">
              <a:spcBef>
                <a:spcPts val="700"/>
              </a:spcBef>
            </a:pPr>
            <a:endParaRPr lang="en-GB" altLang="en-US" sz="3600" b="1" dirty="0">
              <a:effectLst/>
              <a:latin typeface="Arial" panose="020B0604020202020204" pitchFamily="34" charset="0"/>
              <a:ea typeface="Times New Roman" panose="02020603050405020304" pitchFamily="18" charset="0"/>
              <a:cs typeface="Arial" panose="020B0604020202020204" pitchFamily="34" charset="0"/>
              <a:sym typeface="+mn-ea"/>
            </a:endParaRPr>
          </a:p>
        </p:txBody>
      </p:sp>
      <p:sp>
        <p:nvSpPr>
          <p:cNvPr id="9" name="Freeform 3"/>
          <p:cNvSpPr/>
          <p:nvPr/>
        </p:nvSpPr>
        <p:spPr>
          <a:xfrm>
            <a:off x="-685578" y="6819714"/>
            <a:ext cx="4787432" cy="4047211"/>
          </a:xfrm>
          <a:custGeom>
            <a:avLst/>
            <a:gdLst/>
            <a:ahLst/>
            <a:cxnLst/>
            <a:rect l="l" t="t" r="r" b="b"/>
            <a:pathLst>
              <a:path w="4787432" h="3177658">
                <a:moveTo>
                  <a:pt x="0" y="0"/>
                </a:moveTo>
                <a:lnTo>
                  <a:pt x="4787432" y="0"/>
                </a:lnTo>
                <a:lnTo>
                  <a:pt x="4787432" y="3177658"/>
                </a:lnTo>
                <a:lnTo>
                  <a:pt x="0" y="3177658"/>
                </a:lnTo>
                <a:lnTo>
                  <a:pt x="0" y="0"/>
                </a:lnTo>
                <a:close/>
              </a:path>
            </a:pathLst>
          </a:custGeom>
          <a:blipFill>
            <a:blip r:embed="rId4"/>
            <a:stretch>
              <a:fillRect/>
            </a:stretch>
          </a:blipFill>
        </p:spPr>
      </p:sp>
      <p:sp>
        <p:nvSpPr>
          <p:cNvPr id="3" name="Freeform 6"/>
          <p:cNvSpPr/>
          <p:nvPr/>
        </p:nvSpPr>
        <p:spPr>
          <a:xfrm rot="560457">
            <a:off x="16373394" y="415767"/>
            <a:ext cx="1283274" cy="2659634"/>
          </a:xfrm>
          <a:custGeom>
            <a:avLst/>
            <a:gdLst/>
            <a:ahLst/>
            <a:cxnLst/>
            <a:rect l="l" t="t" r="r" b="b"/>
            <a:pathLst>
              <a:path w="1283274" h="2659634">
                <a:moveTo>
                  <a:pt x="0" y="0"/>
                </a:moveTo>
                <a:lnTo>
                  <a:pt x="1283274" y="0"/>
                </a:lnTo>
                <a:lnTo>
                  <a:pt x="1283274" y="2659634"/>
                </a:lnTo>
                <a:lnTo>
                  <a:pt x="0" y="2659634"/>
                </a:lnTo>
                <a:lnTo>
                  <a:pt x="0" y="0"/>
                </a:lnTo>
                <a:close/>
              </a:path>
            </a:pathLst>
          </a:custGeom>
          <a:blipFill>
            <a:blip r:embed="rId5"/>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59862" flipH="1">
            <a:off x="11581" y="-487528"/>
            <a:ext cx="18105792" cy="11881926"/>
          </a:xfrm>
          <a:custGeom>
            <a:avLst/>
            <a:gdLst/>
            <a:ahLst/>
            <a:cxnLst/>
            <a:rect l="l" t="t" r="r" b="b"/>
            <a:pathLst>
              <a:path w="18105792" h="11881926">
                <a:moveTo>
                  <a:pt x="18105792" y="0"/>
                </a:moveTo>
                <a:lnTo>
                  <a:pt x="0" y="0"/>
                </a:lnTo>
                <a:lnTo>
                  <a:pt x="0" y="11881926"/>
                </a:lnTo>
                <a:lnTo>
                  <a:pt x="18105792" y="11881926"/>
                </a:lnTo>
                <a:lnTo>
                  <a:pt x="18105792"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3808867" y="514575"/>
            <a:ext cx="9163808" cy="3160609"/>
          </a:xfrm>
          <a:prstGeom prst="rect">
            <a:avLst/>
          </a:prstGeom>
        </p:spPr>
        <p:txBody>
          <a:bodyPr wrap="square" lIns="0" tIns="0" rIns="0" bIns="0" rtlCol="0" anchor="t">
            <a:spAutoFit/>
          </a:bodyPr>
          <a:lstStyle/>
          <a:p>
            <a:pPr algn="ctr">
              <a:lnSpc>
                <a:spcPts val="8400"/>
              </a:lnSpc>
            </a:pPr>
            <a:r>
              <a:rPr lang="en-US" sz="6000" dirty="0">
                <a:solidFill>
                  <a:srgbClr val="404181"/>
                </a:solidFill>
                <a:latin typeface="Bara TH" panose="02000000000000000000" charset="0"/>
                <a:ea typeface="Lazydog"/>
                <a:cs typeface="Bara TH" panose="02000000000000000000" charset="0"/>
                <a:sym typeface="Lazydog"/>
              </a:rPr>
              <a:t>What are Comprehension Strategies</a:t>
            </a:r>
            <a:r>
              <a:rPr lang="en-US" sz="6000" dirty="0">
                <a:solidFill>
                  <a:srgbClr val="404181"/>
                </a:solidFill>
                <a:latin typeface="Lazydog"/>
                <a:ea typeface="Lazydog"/>
                <a:cs typeface="Lazydog"/>
                <a:sym typeface="Lazydog"/>
              </a:rPr>
              <a:t>?</a:t>
            </a:r>
            <a:endParaRPr lang="en-US" sz="6000" dirty="0">
              <a:solidFill>
                <a:srgbClr val="404181"/>
              </a:solidFill>
              <a:latin typeface="Lazydog"/>
              <a:ea typeface="Lazydog"/>
              <a:cs typeface="Lazydog"/>
              <a:sym typeface="Lazydog"/>
            </a:endParaRPr>
          </a:p>
          <a:p>
            <a:pPr algn="ctr">
              <a:lnSpc>
                <a:spcPts val="8400"/>
              </a:lnSpc>
            </a:pPr>
            <a:endParaRPr lang="en-US" sz="6000" dirty="0">
              <a:solidFill>
                <a:srgbClr val="2B5796"/>
              </a:solidFill>
              <a:latin typeface="Bara TH" panose="02000000000000000000"/>
              <a:ea typeface="Bara TH" panose="02000000000000000000"/>
              <a:cs typeface="Bara TH" panose="02000000000000000000"/>
              <a:sym typeface="Bara TH" panose="02000000000000000000"/>
            </a:endParaRPr>
          </a:p>
        </p:txBody>
      </p:sp>
      <p:sp>
        <p:nvSpPr>
          <p:cNvPr id="9" name="Freeform 9"/>
          <p:cNvSpPr/>
          <p:nvPr/>
        </p:nvSpPr>
        <p:spPr>
          <a:xfrm rot="202527">
            <a:off x="13864891" y="520688"/>
            <a:ext cx="3526551" cy="2573086"/>
          </a:xfrm>
          <a:custGeom>
            <a:avLst/>
            <a:gdLst/>
            <a:ahLst/>
            <a:cxnLst/>
            <a:rect l="l" t="t" r="r" b="b"/>
            <a:pathLst>
              <a:path w="3926838" h="3017120">
                <a:moveTo>
                  <a:pt x="0" y="0"/>
                </a:moveTo>
                <a:lnTo>
                  <a:pt x="3926838" y="0"/>
                </a:lnTo>
                <a:lnTo>
                  <a:pt x="3926838" y="3017120"/>
                </a:lnTo>
                <a:lnTo>
                  <a:pt x="0" y="3017120"/>
                </a:lnTo>
                <a:lnTo>
                  <a:pt x="0" y="0"/>
                </a:lnTo>
                <a:close/>
              </a:path>
            </a:pathLst>
          </a:custGeom>
          <a:blipFill>
            <a:blip r:embed="rId3"/>
            <a:stretch>
              <a:fillRect/>
            </a:stretch>
          </a:blipFill>
        </p:spPr>
      </p:sp>
      <p:sp>
        <p:nvSpPr>
          <p:cNvPr id="14" name="TextBox 3"/>
          <p:cNvSpPr txBox="1"/>
          <p:nvPr/>
        </p:nvSpPr>
        <p:spPr>
          <a:xfrm>
            <a:off x="7237282" y="4013920"/>
            <a:ext cx="7670260" cy="3181350"/>
          </a:xfrm>
          <a:prstGeom prst="rect">
            <a:avLst/>
          </a:prstGeom>
        </p:spPr>
        <p:txBody>
          <a:bodyPr lIns="0" tIns="0" rIns="0" bIns="0" rtlCol="0" anchor="t">
            <a:spAutoFit/>
          </a:bodyPr>
          <a:lstStyle/>
          <a:p>
            <a:pPr algn="l">
              <a:lnSpc>
                <a:spcPts val="4200"/>
              </a:lnSpc>
            </a:pPr>
            <a:r>
              <a:rPr lang="en-US" sz="3000" dirty="0">
                <a:solidFill>
                  <a:srgbClr val="404181"/>
                </a:solidFill>
                <a:latin typeface="Livvic"/>
                <a:ea typeface="Livvic"/>
                <a:cs typeface="Livvic"/>
                <a:sym typeface="Livvic"/>
              </a:rPr>
              <a:t>Comprehension strategies are techniques that readers use to better understand texts.</a:t>
            </a:r>
            <a:endParaRPr lang="en-US" sz="3000" dirty="0">
              <a:solidFill>
                <a:srgbClr val="404181"/>
              </a:solidFill>
              <a:latin typeface="Livvic"/>
              <a:ea typeface="Livvic"/>
              <a:cs typeface="Livvic"/>
              <a:sym typeface="Livvic"/>
            </a:endParaRPr>
          </a:p>
          <a:p>
            <a:pPr algn="l">
              <a:lnSpc>
                <a:spcPts val="4200"/>
              </a:lnSpc>
            </a:pPr>
            <a:endParaRPr lang="en-US" sz="3000" dirty="0">
              <a:solidFill>
                <a:srgbClr val="404181"/>
              </a:solidFill>
              <a:latin typeface="Livvic"/>
              <a:ea typeface="Livvic"/>
              <a:cs typeface="Livvic"/>
              <a:sym typeface="Livvic"/>
            </a:endParaRPr>
          </a:p>
          <a:p>
            <a:pPr algn="l">
              <a:lnSpc>
                <a:spcPts val="4200"/>
              </a:lnSpc>
              <a:spcBef>
                <a:spcPct val="0"/>
              </a:spcBef>
            </a:pPr>
            <a:r>
              <a:rPr lang="en-US" sz="3000" dirty="0">
                <a:solidFill>
                  <a:srgbClr val="404181"/>
                </a:solidFill>
                <a:latin typeface="Livvic"/>
                <a:ea typeface="Livvic"/>
                <a:cs typeface="Livvic"/>
                <a:sym typeface="Livvic"/>
              </a:rPr>
              <a:t>They are particularly useful in processing, analyzing, and summarizing information and ideas. </a:t>
            </a:r>
            <a:endParaRPr lang="en-US" sz="3000" dirty="0">
              <a:solidFill>
                <a:srgbClr val="404181"/>
              </a:solidFill>
              <a:latin typeface="Livvic"/>
              <a:ea typeface="Livvic"/>
              <a:cs typeface="Livvic"/>
              <a:sym typeface="Livvic"/>
            </a:endParaRPr>
          </a:p>
        </p:txBody>
      </p:sp>
      <p:sp>
        <p:nvSpPr>
          <p:cNvPr id="15" name="Freeform 4"/>
          <p:cNvSpPr/>
          <p:nvPr/>
        </p:nvSpPr>
        <p:spPr>
          <a:xfrm>
            <a:off x="1219200" y="2933700"/>
            <a:ext cx="5753104" cy="6929232"/>
          </a:xfrm>
          <a:custGeom>
            <a:avLst/>
            <a:gdLst/>
            <a:ahLst/>
            <a:cxnLst/>
            <a:rect l="l" t="t" r="r" b="b"/>
            <a:pathLst>
              <a:path w="7026630" h="7097606">
                <a:moveTo>
                  <a:pt x="0" y="0"/>
                </a:moveTo>
                <a:lnTo>
                  <a:pt x="7026630" y="0"/>
                </a:lnTo>
                <a:lnTo>
                  <a:pt x="7026630" y="7097606"/>
                </a:lnTo>
                <a:lnTo>
                  <a:pt x="0" y="7097606"/>
                </a:lnTo>
                <a:lnTo>
                  <a:pt x="0" y="0"/>
                </a:lnTo>
                <a:close/>
              </a:path>
            </a:pathLst>
          </a:custGeom>
          <a:blipFill>
            <a:blip r:embed="rId4"/>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1E2E6"/>
        </a:solidFill>
        <a:effectLst/>
      </p:bgPr>
    </p:bg>
    <p:spTree>
      <p:nvGrpSpPr>
        <p:cNvPr id="1" name=""/>
        <p:cNvGrpSpPr/>
        <p:nvPr/>
      </p:nvGrpSpPr>
      <p:grpSpPr>
        <a:xfrm>
          <a:off x="0" y="0"/>
          <a:ext cx="0" cy="0"/>
          <a:chOff x="0" y="0"/>
          <a:chExt cx="0" cy="0"/>
        </a:xfrm>
      </p:grpSpPr>
      <p:sp>
        <p:nvSpPr>
          <p:cNvPr id="2" name="Freeform 2"/>
          <p:cNvSpPr/>
          <p:nvPr/>
        </p:nvSpPr>
        <p:spPr>
          <a:xfrm rot="10451478">
            <a:off x="2791841" y="1487212"/>
            <a:ext cx="12095549" cy="7937704"/>
          </a:xfrm>
          <a:custGeom>
            <a:avLst/>
            <a:gdLst/>
            <a:ahLst/>
            <a:cxnLst/>
            <a:rect l="l" t="t" r="r" b="b"/>
            <a:pathLst>
              <a:path w="12095549" h="7937704">
                <a:moveTo>
                  <a:pt x="0" y="0"/>
                </a:moveTo>
                <a:lnTo>
                  <a:pt x="12095548" y="0"/>
                </a:lnTo>
                <a:lnTo>
                  <a:pt x="12095548" y="7937704"/>
                </a:lnTo>
                <a:lnTo>
                  <a:pt x="0" y="7937704"/>
                </a:lnTo>
                <a:lnTo>
                  <a:pt x="0" y="0"/>
                </a:lnTo>
                <a:close/>
              </a:path>
            </a:pathLst>
          </a:custGeom>
          <a:blipFill>
            <a:blip r:embed="rId1"/>
            <a:stretch>
              <a:fillRect/>
            </a:stretch>
          </a:blipFill>
        </p:spPr>
      </p:sp>
      <p:sp>
        <p:nvSpPr>
          <p:cNvPr id="3" name="Freeform 3"/>
          <p:cNvSpPr/>
          <p:nvPr/>
        </p:nvSpPr>
        <p:spPr>
          <a:xfrm>
            <a:off x="14959169" y="257463"/>
            <a:ext cx="2384859" cy="2430429"/>
          </a:xfrm>
          <a:custGeom>
            <a:avLst/>
            <a:gdLst/>
            <a:ahLst/>
            <a:cxnLst/>
            <a:rect l="l" t="t" r="r" b="b"/>
            <a:pathLst>
              <a:path w="2384859" h="2430429">
                <a:moveTo>
                  <a:pt x="0" y="0"/>
                </a:moveTo>
                <a:lnTo>
                  <a:pt x="2384859" y="0"/>
                </a:lnTo>
                <a:lnTo>
                  <a:pt x="2384859" y="2430429"/>
                </a:lnTo>
                <a:lnTo>
                  <a:pt x="0" y="2430429"/>
                </a:lnTo>
                <a:lnTo>
                  <a:pt x="0" y="0"/>
                </a:lnTo>
                <a:close/>
              </a:path>
            </a:pathLst>
          </a:custGeom>
          <a:blipFill>
            <a:blip r:embed="rId2"/>
            <a:stretch>
              <a:fillRect/>
            </a:stretch>
          </a:blipFill>
        </p:spPr>
      </p:sp>
      <p:sp>
        <p:nvSpPr>
          <p:cNvPr id="4" name="Freeform 4"/>
          <p:cNvSpPr/>
          <p:nvPr/>
        </p:nvSpPr>
        <p:spPr>
          <a:xfrm rot="-2331782">
            <a:off x="79667" y="908279"/>
            <a:ext cx="1542783" cy="1572263"/>
          </a:xfrm>
          <a:custGeom>
            <a:avLst/>
            <a:gdLst/>
            <a:ahLst/>
            <a:cxnLst/>
            <a:rect l="l" t="t" r="r" b="b"/>
            <a:pathLst>
              <a:path w="1542783" h="1572263">
                <a:moveTo>
                  <a:pt x="0" y="0"/>
                </a:moveTo>
                <a:lnTo>
                  <a:pt x="1542783" y="0"/>
                </a:lnTo>
                <a:lnTo>
                  <a:pt x="1542783" y="1572263"/>
                </a:lnTo>
                <a:lnTo>
                  <a:pt x="0" y="1572263"/>
                </a:lnTo>
                <a:lnTo>
                  <a:pt x="0" y="0"/>
                </a:lnTo>
                <a:close/>
              </a:path>
            </a:pathLst>
          </a:custGeom>
          <a:blipFill>
            <a:blip r:embed="rId2"/>
            <a:stretch>
              <a:fillRect/>
            </a:stretch>
          </a:blipFill>
        </p:spPr>
      </p:sp>
      <p:sp>
        <p:nvSpPr>
          <p:cNvPr id="5" name="Freeform 5"/>
          <p:cNvSpPr/>
          <p:nvPr/>
        </p:nvSpPr>
        <p:spPr>
          <a:xfrm rot="-2331782">
            <a:off x="2872014" y="1462009"/>
            <a:ext cx="2156412" cy="2197617"/>
          </a:xfrm>
          <a:custGeom>
            <a:avLst/>
            <a:gdLst/>
            <a:ahLst/>
            <a:cxnLst/>
            <a:rect l="l" t="t" r="r" b="b"/>
            <a:pathLst>
              <a:path w="2156412" h="2197617">
                <a:moveTo>
                  <a:pt x="0" y="0"/>
                </a:moveTo>
                <a:lnTo>
                  <a:pt x="2156412" y="0"/>
                </a:lnTo>
                <a:lnTo>
                  <a:pt x="2156412" y="2197617"/>
                </a:lnTo>
                <a:lnTo>
                  <a:pt x="0" y="2197617"/>
                </a:lnTo>
                <a:lnTo>
                  <a:pt x="0" y="0"/>
                </a:lnTo>
                <a:close/>
              </a:path>
            </a:pathLst>
          </a:custGeom>
          <a:blipFill>
            <a:blip r:embed="rId2"/>
            <a:stretch>
              <a:fillRect/>
            </a:stretch>
          </a:blipFill>
        </p:spPr>
      </p:sp>
      <p:sp>
        <p:nvSpPr>
          <p:cNvPr id="6" name="Freeform 6"/>
          <p:cNvSpPr/>
          <p:nvPr/>
        </p:nvSpPr>
        <p:spPr>
          <a:xfrm>
            <a:off x="1357136" y="4176758"/>
            <a:ext cx="587831" cy="587096"/>
          </a:xfrm>
          <a:custGeom>
            <a:avLst/>
            <a:gdLst/>
            <a:ahLst/>
            <a:cxnLst/>
            <a:rect l="l" t="t" r="r" b="b"/>
            <a:pathLst>
              <a:path w="587831" h="587096">
                <a:moveTo>
                  <a:pt x="0" y="0"/>
                </a:moveTo>
                <a:lnTo>
                  <a:pt x="587831" y="0"/>
                </a:lnTo>
                <a:lnTo>
                  <a:pt x="587831" y="587096"/>
                </a:lnTo>
                <a:lnTo>
                  <a:pt x="0" y="587096"/>
                </a:lnTo>
                <a:lnTo>
                  <a:pt x="0" y="0"/>
                </a:lnTo>
                <a:close/>
              </a:path>
            </a:pathLst>
          </a:custGeom>
          <a:blipFill>
            <a:blip r:embed="rId3"/>
            <a:stretch>
              <a:fillRect/>
            </a:stretch>
          </a:blipFill>
        </p:spPr>
      </p:sp>
      <p:sp>
        <p:nvSpPr>
          <p:cNvPr id="8" name="Freeform 8"/>
          <p:cNvSpPr/>
          <p:nvPr/>
        </p:nvSpPr>
        <p:spPr>
          <a:xfrm rot="-438909">
            <a:off x="6394419" y="7617162"/>
            <a:ext cx="1350547" cy="1348859"/>
          </a:xfrm>
          <a:custGeom>
            <a:avLst/>
            <a:gdLst/>
            <a:ahLst/>
            <a:cxnLst/>
            <a:rect l="l" t="t" r="r" b="b"/>
            <a:pathLst>
              <a:path w="1350547" h="1348859">
                <a:moveTo>
                  <a:pt x="0" y="0"/>
                </a:moveTo>
                <a:lnTo>
                  <a:pt x="1350547" y="0"/>
                </a:lnTo>
                <a:lnTo>
                  <a:pt x="1350547" y="1348859"/>
                </a:lnTo>
                <a:lnTo>
                  <a:pt x="0" y="1348859"/>
                </a:lnTo>
                <a:lnTo>
                  <a:pt x="0" y="0"/>
                </a:lnTo>
                <a:close/>
              </a:path>
            </a:pathLst>
          </a:custGeom>
          <a:blipFill>
            <a:blip r:embed="rId4"/>
            <a:stretch>
              <a:fillRect/>
            </a:stretch>
          </a:blipFill>
        </p:spPr>
      </p:sp>
      <p:sp>
        <p:nvSpPr>
          <p:cNvPr id="9" name="Freeform 9"/>
          <p:cNvSpPr/>
          <p:nvPr/>
        </p:nvSpPr>
        <p:spPr>
          <a:xfrm rot="574128" flipH="1">
            <a:off x="12790667" y="3109762"/>
            <a:ext cx="4337003" cy="5930944"/>
          </a:xfrm>
          <a:custGeom>
            <a:avLst/>
            <a:gdLst/>
            <a:ahLst/>
            <a:cxnLst/>
            <a:rect l="l" t="t" r="r" b="b"/>
            <a:pathLst>
              <a:path w="4337003" h="5930944">
                <a:moveTo>
                  <a:pt x="4337003" y="0"/>
                </a:moveTo>
                <a:lnTo>
                  <a:pt x="0" y="0"/>
                </a:lnTo>
                <a:lnTo>
                  <a:pt x="0" y="5930945"/>
                </a:lnTo>
                <a:lnTo>
                  <a:pt x="4337003" y="5930945"/>
                </a:lnTo>
                <a:lnTo>
                  <a:pt x="4337003" y="0"/>
                </a:lnTo>
                <a:close/>
              </a:path>
            </a:pathLst>
          </a:custGeom>
          <a:blipFill>
            <a:blip r:embed="rId5"/>
            <a:stretch>
              <a:fillRect/>
            </a:stretch>
          </a:blipFill>
        </p:spPr>
      </p:sp>
      <p:sp>
        <p:nvSpPr>
          <p:cNvPr id="10" name="Freeform 10"/>
          <p:cNvSpPr/>
          <p:nvPr/>
        </p:nvSpPr>
        <p:spPr>
          <a:xfrm rot="981960">
            <a:off x="12419820" y="1564875"/>
            <a:ext cx="1605384" cy="1601370"/>
          </a:xfrm>
          <a:custGeom>
            <a:avLst/>
            <a:gdLst/>
            <a:ahLst/>
            <a:cxnLst/>
            <a:rect l="l" t="t" r="r" b="b"/>
            <a:pathLst>
              <a:path w="1605384" h="1601370">
                <a:moveTo>
                  <a:pt x="0" y="0"/>
                </a:moveTo>
                <a:lnTo>
                  <a:pt x="1605384" y="0"/>
                </a:lnTo>
                <a:lnTo>
                  <a:pt x="1605384" y="1601371"/>
                </a:lnTo>
                <a:lnTo>
                  <a:pt x="0" y="1601371"/>
                </a:lnTo>
                <a:lnTo>
                  <a:pt x="0" y="0"/>
                </a:lnTo>
                <a:close/>
              </a:path>
            </a:pathLst>
          </a:custGeom>
          <a:blipFill>
            <a:blip r:embed="rId6"/>
            <a:stretch>
              <a:fillRect/>
            </a:stretch>
          </a:blipFill>
        </p:spPr>
      </p:sp>
      <p:sp>
        <p:nvSpPr>
          <p:cNvPr id="11" name="TextBox 11"/>
          <p:cNvSpPr txBox="1"/>
          <p:nvPr/>
        </p:nvSpPr>
        <p:spPr>
          <a:xfrm>
            <a:off x="5065488" y="3255204"/>
            <a:ext cx="8157023" cy="3070435"/>
          </a:xfrm>
          <a:prstGeom prst="rect">
            <a:avLst/>
          </a:prstGeom>
        </p:spPr>
        <p:txBody>
          <a:bodyPr lIns="0" tIns="0" rIns="0" bIns="0" rtlCol="0" anchor="t">
            <a:spAutoFit/>
          </a:bodyPr>
          <a:lstStyle/>
          <a:p>
            <a:pPr algn="ctr">
              <a:lnSpc>
                <a:spcPts val="21575"/>
              </a:lnSpc>
            </a:pPr>
            <a:r>
              <a:rPr lang="en-US" sz="15410">
                <a:solidFill>
                  <a:srgbClr val="2B5796"/>
                </a:solidFill>
                <a:latin typeface="Bara TH" panose="02000000000000000000"/>
                <a:ea typeface="Bara TH" panose="02000000000000000000"/>
                <a:cs typeface="Bara TH" panose="02000000000000000000"/>
                <a:sym typeface="Bara TH" panose="02000000000000000000"/>
              </a:rPr>
              <a:t>Thank You</a:t>
            </a:r>
            <a:endParaRPr lang="en-US" sz="15410">
              <a:solidFill>
                <a:srgbClr val="2B5796"/>
              </a:solidFill>
              <a:latin typeface="Bara TH" panose="02000000000000000000"/>
              <a:ea typeface="Bara TH" panose="02000000000000000000"/>
              <a:cs typeface="Bara TH" panose="02000000000000000000"/>
              <a:sym typeface="Bara TH" panose="02000000000000000000"/>
            </a:endParaRPr>
          </a:p>
        </p:txBody>
      </p:sp>
      <p:sp>
        <p:nvSpPr>
          <p:cNvPr id="12" name="Freeform 12"/>
          <p:cNvSpPr/>
          <p:nvPr/>
        </p:nvSpPr>
        <p:spPr>
          <a:xfrm>
            <a:off x="16681230" y="3799386"/>
            <a:ext cx="587831" cy="587096"/>
          </a:xfrm>
          <a:custGeom>
            <a:avLst/>
            <a:gdLst/>
            <a:ahLst/>
            <a:cxnLst/>
            <a:rect l="l" t="t" r="r" b="b"/>
            <a:pathLst>
              <a:path w="587831" h="587096">
                <a:moveTo>
                  <a:pt x="0" y="0"/>
                </a:moveTo>
                <a:lnTo>
                  <a:pt x="587831" y="0"/>
                </a:lnTo>
                <a:lnTo>
                  <a:pt x="587831" y="587097"/>
                </a:lnTo>
                <a:lnTo>
                  <a:pt x="0" y="587097"/>
                </a:lnTo>
                <a:lnTo>
                  <a:pt x="0" y="0"/>
                </a:lnTo>
                <a:close/>
              </a:path>
            </a:pathLst>
          </a:custGeom>
          <a:blipFill>
            <a:blip r:embed="rId3"/>
            <a:stretch>
              <a:fillRect/>
            </a:stretch>
          </a:blipFill>
        </p:spPr>
      </p:sp>
      <p:sp>
        <p:nvSpPr>
          <p:cNvPr id="13" name="Freeform 13"/>
          <p:cNvSpPr/>
          <p:nvPr/>
        </p:nvSpPr>
        <p:spPr>
          <a:xfrm>
            <a:off x="5326458" y="441604"/>
            <a:ext cx="587831" cy="587096"/>
          </a:xfrm>
          <a:custGeom>
            <a:avLst/>
            <a:gdLst/>
            <a:ahLst/>
            <a:cxnLst/>
            <a:rect l="l" t="t" r="r" b="b"/>
            <a:pathLst>
              <a:path w="587831" h="587096">
                <a:moveTo>
                  <a:pt x="0" y="0"/>
                </a:moveTo>
                <a:lnTo>
                  <a:pt x="587832" y="0"/>
                </a:lnTo>
                <a:lnTo>
                  <a:pt x="587832" y="587096"/>
                </a:lnTo>
                <a:lnTo>
                  <a:pt x="0" y="587096"/>
                </a:lnTo>
                <a:lnTo>
                  <a:pt x="0" y="0"/>
                </a:lnTo>
                <a:close/>
              </a:path>
            </a:pathLst>
          </a:custGeom>
          <a:blipFill>
            <a:blip r:embed="rId3"/>
            <a:stretch>
              <a:fillRect/>
            </a:stretch>
          </a:blipFill>
        </p:spPr>
      </p:sp>
      <p:sp>
        <p:nvSpPr>
          <p:cNvPr id="14" name="Freeform 14"/>
          <p:cNvSpPr/>
          <p:nvPr/>
        </p:nvSpPr>
        <p:spPr>
          <a:xfrm>
            <a:off x="10895951" y="1472678"/>
            <a:ext cx="587831" cy="587096"/>
          </a:xfrm>
          <a:custGeom>
            <a:avLst/>
            <a:gdLst/>
            <a:ahLst/>
            <a:cxnLst/>
            <a:rect l="l" t="t" r="r" b="b"/>
            <a:pathLst>
              <a:path w="587831" h="587096">
                <a:moveTo>
                  <a:pt x="0" y="0"/>
                </a:moveTo>
                <a:lnTo>
                  <a:pt x="587832" y="0"/>
                </a:lnTo>
                <a:lnTo>
                  <a:pt x="587832" y="587096"/>
                </a:lnTo>
                <a:lnTo>
                  <a:pt x="0" y="587096"/>
                </a:lnTo>
                <a:lnTo>
                  <a:pt x="0" y="0"/>
                </a:lnTo>
                <a:close/>
              </a:path>
            </a:pathLst>
          </a:custGeom>
          <a:blipFill>
            <a:blip r:embed="rId3"/>
            <a:stretch>
              <a:fillRect/>
            </a:stretch>
          </a:blipFill>
        </p:spPr>
      </p:sp>
      <p:sp>
        <p:nvSpPr>
          <p:cNvPr id="15" name="Freeform 15"/>
          <p:cNvSpPr/>
          <p:nvPr/>
        </p:nvSpPr>
        <p:spPr>
          <a:xfrm rot="-2331782">
            <a:off x="16203754" y="7846677"/>
            <a:ext cx="1542783" cy="1572263"/>
          </a:xfrm>
          <a:custGeom>
            <a:avLst/>
            <a:gdLst/>
            <a:ahLst/>
            <a:cxnLst/>
            <a:rect l="l" t="t" r="r" b="b"/>
            <a:pathLst>
              <a:path w="1542783" h="1572263">
                <a:moveTo>
                  <a:pt x="0" y="0"/>
                </a:moveTo>
                <a:lnTo>
                  <a:pt x="1542782" y="0"/>
                </a:lnTo>
                <a:lnTo>
                  <a:pt x="1542782" y="1572262"/>
                </a:lnTo>
                <a:lnTo>
                  <a:pt x="0" y="1572262"/>
                </a:lnTo>
                <a:lnTo>
                  <a:pt x="0" y="0"/>
                </a:lnTo>
                <a:close/>
              </a:path>
            </a:pathLst>
          </a:custGeom>
          <a:blipFill>
            <a:blip r:embed="rId2"/>
            <a:stretch>
              <a:fillRect/>
            </a:stretch>
          </a:blipFill>
        </p:spPr>
      </p:sp>
      <p:sp>
        <p:nvSpPr>
          <p:cNvPr id="16" name="Freeform 11"/>
          <p:cNvSpPr/>
          <p:nvPr/>
        </p:nvSpPr>
        <p:spPr>
          <a:xfrm>
            <a:off x="-52941" y="3799386"/>
            <a:ext cx="3879636" cy="6588200"/>
          </a:xfrm>
          <a:custGeom>
            <a:avLst/>
            <a:gdLst/>
            <a:ahLst/>
            <a:cxnLst/>
            <a:rect l="l" t="t" r="r" b="b"/>
            <a:pathLst>
              <a:path w="3879636" h="6958989">
                <a:moveTo>
                  <a:pt x="0" y="0"/>
                </a:moveTo>
                <a:lnTo>
                  <a:pt x="3879636" y="0"/>
                </a:lnTo>
                <a:lnTo>
                  <a:pt x="3879636" y="6958989"/>
                </a:lnTo>
                <a:lnTo>
                  <a:pt x="0" y="6958989"/>
                </a:lnTo>
                <a:lnTo>
                  <a:pt x="0" y="0"/>
                </a:lnTo>
                <a:close/>
              </a:path>
            </a:pathLst>
          </a:custGeom>
          <a:blipFill>
            <a:blip r:embed="rId7"/>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7" name="Freeform 2"/>
          <p:cNvSpPr/>
          <p:nvPr/>
        </p:nvSpPr>
        <p:spPr>
          <a:xfrm rot="10451478">
            <a:off x="-37377" y="-648447"/>
            <a:ext cx="17175480" cy="12343133"/>
          </a:xfrm>
          <a:custGeom>
            <a:avLst/>
            <a:gdLst/>
            <a:ahLst/>
            <a:cxnLst/>
            <a:rect l="l" t="t" r="r" b="b"/>
            <a:pathLst>
              <a:path w="14830005" h="9732191">
                <a:moveTo>
                  <a:pt x="0" y="0"/>
                </a:moveTo>
                <a:lnTo>
                  <a:pt x="14830006" y="0"/>
                </a:lnTo>
                <a:lnTo>
                  <a:pt x="14830006" y="9732191"/>
                </a:lnTo>
                <a:lnTo>
                  <a:pt x="0" y="973219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 name="TextBox 2"/>
          <p:cNvSpPr txBox="1"/>
          <p:nvPr/>
        </p:nvSpPr>
        <p:spPr>
          <a:xfrm>
            <a:off x="9384464" y="2092865"/>
            <a:ext cx="7670260" cy="1203325"/>
          </a:xfrm>
          <a:prstGeom prst="rect">
            <a:avLst/>
          </a:prstGeom>
        </p:spPr>
        <p:txBody>
          <a:bodyPr lIns="0" tIns="0" rIns="0" bIns="0" rtlCol="0" anchor="t">
            <a:spAutoFit/>
          </a:bodyPr>
          <a:lstStyle/>
          <a:p>
            <a:pPr algn="l">
              <a:lnSpc>
                <a:spcPts val="9800"/>
              </a:lnSpc>
              <a:spcBef>
                <a:spcPct val="0"/>
              </a:spcBef>
            </a:pPr>
            <a:r>
              <a:rPr lang="en-US" sz="7000" dirty="0">
                <a:solidFill>
                  <a:srgbClr val="404181"/>
                </a:solidFill>
                <a:latin typeface="Bara TH" panose="02000000000000000000" charset="0"/>
                <a:ea typeface="Lazydog"/>
                <a:cs typeface="Bara TH" panose="02000000000000000000" charset="0"/>
                <a:sym typeface="Lazydog"/>
              </a:rPr>
              <a:t>MONITORING</a:t>
            </a:r>
            <a:endParaRPr lang="en-US" sz="7000" dirty="0">
              <a:solidFill>
                <a:srgbClr val="404181"/>
              </a:solidFill>
              <a:latin typeface="Bara TH" panose="02000000000000000000" charset="0"/>
              <a:ea typeface="Lazydog"/>
              <a:cs typeface="Bara TH" panose="02000000000000000000" charset="0"/>
              <a:sym typeface="Lazydog"/>
            </a:endParaRPr>
          </a:p>
        </p:txBody>
      </p:sp>
      <p:sp>
        <p:nvSpPr>
          <p:cNvPr id="3" name="TextBox 3"/>
          <p:cNvSpPr txBox="1"/>
          <p:nvPr/>
        </p:nvSpPr>
        <p:spPr>
          <a:xfrm>
            <a:off x="5116709" y="3915864"/>
            <a:ext cx="12496800" cy="2650341"/>
          </a:xfrm>
          <a:prstGeom prst="rect">
            <a:avLst/>
          </a:prstGeom>
        </p:spPr>
        <p:txBody>
          <a:bodyPr wrap="square" lIns="0" tIns="0" rIns="0" bIns="0" rtlCol="0" anchor="t">
            <a:spAutoFit/>
          </a:bodyPr>
          <a:lstStyle/>
          <a:p>
            <a:pPr algn="l">
              <a:lnSpc>
                <a:spcPts val="4200"/>
              </a:lnSpc>
            </a:pPr>
            <a:r>
              <a:rPr lang="en-US" sz="3000" dirty="0">
                <a:solidFill>
                  <a:srgbClr val="404181"/>
                </a:solidFill>
                <a:latin typeface="Livvic"/>
                <a:ea typeface="Livvic"/>
                <a:cs typeface="Livvic"/>
                <a:sym typeface="Livvic"/>
              </a:rPr>
              <a:t>This technique is when readers check their understanding as they read. </a:t>
            </a:r>
            <a:endParaRPr lang="en-US" sz="3000" dirty="0">
              <a:solidFill>
                <a:srgbClr val="404181"/>
              </a:solidFill>
              <a:latin typeface="Livvic"/>
              <a:ea typeface="Livvic"/>
              <a:cs typeface="Livvic"/>
              <a:sym typeface="Livvic"/>
            </a:endParaRPr>
          </a:p>
          <a:p>
            <a:pPr algn="l">
              <a:lnSpc>
                <a:spcPts val="4200"/>
              </a:lnSpc>
            </a:pPr>
            <a:endParaRPr lang="en-US" sz="3000" dirty="0">
              <a:solidFill>
                <a:srgbClr val="404181"/>
              </a:solidFill>
              <a:latin typeface="Livvic"/>
              <a:ea typeface="Livvic"/>
              <a:cs typeface="Livvic"/>
              <a:sym typeface="Livvic"/>
            </a:endParaRPr>
          </a:p>
          <a:p>
            <a:pPr algn="l">
              <a:lnSpc>
                <a:spcPts val="4200"/>
              </a:lnSpc>
              <a:spcBef>
                <a:spcPct val="0"/>
              </a:spcBef>
            </a:pPr>
            <a:r>
              <a:rPr lang="en-US" sz="3000" dirty="0">
                <a:solidFill>
                  <a:srgbClr val="404181"/>
                </a:solidFill>
                <a:latin typeface="Livvic"/>
                <a:ea typeface="Livvic"/>
                <a:cs typeface="Livvic"/>
                <a:sym typeface="Livvic"/>
              </a:rPr>
              <a:t>It involves being aware of when the text makes sense and when it does not, and using strategies to clarify or resolve confusion when understanding breaks down (e.g., rereading, looking up unfamiliar words).</a:t>
            </a:r>
            <a:endParaRPr lang="en-US" sz="3000" dirty="0">
              <a:solidFill>
                <a:srgbClr val="404181"/>
              </a:solidFill>
              <a:latin typeface="Livvic"/>
              <a:ea typeface="Livvic"/>
              <a:cs typeface="Livvic"/>
              <a:sym typeface="Livvic"/>
            </a:endParaRPr>
          </a:p>
        </p:txBody>
      </p:sp>
      <p:grpSp>
        <p:nvGrpSpPr>
          <p:cNvPr id="4" name="Group 4"/>
          <p:cNvGrpSpPr/>
          <p:nvPr/>
        </p:nvGrpSpPr>
        <p:grpSpPr>
          <a:xfrm>
            <a:off x="-76199" y="1737391"/>
            <a:ext cx="5410199" cy="6812217"/>
            <a:chOff x="0" y="0"/>
            <a:chExt cx="10028885" cy="9082956"/>
          </a:xfrm>
        </p:grpSpPr>
        <p:sp>
          <p:nvSpPr>
            <p:cNvPr id="5" name="Freeform 5"/>
            <p:cNvSpPr/>
            <p:nvPr/>
          </p:nvSpPr>
          <p:spPr>
            <a:xfrm rot="404475">
              <a:off x="4681534" y="260094"/>
              <a:ext cx="4898670" cy="7933068"/>
            </a:xfrm>
            <a:custGeom>
              <a:avLst/>
              <a:gdLst/>
              <a:ahLst/>
              <a:cxnLst/>
              <a:rect l="l" t="t" r="r" b="b"/>
              <a:pathLst>
                <a:path w="4898670" h="7933068">
                  <a:moveTo>
                    <a:pt x="0" y="0"/>
                  </a:moveTo>
                  <a:lnTo>
                    <a:pt x="4898670" y="0"/>
                  </a:lnTo>
                  <a:lnTo>
                    <a:pt x="4898670" y="7933068"/>
                  </a:lnTo>
                  <a:lnTo>
                    <a:pt x="0" y="7933068"/>
                  </a:lnTo>
                  <a:lnTo>
                    <a:pt x="0" y="0"/>
                  </a:lnTo>
                  <a:close/>
                </a:path>
              </a:pathLst>
            </a:custGeom>
            <a:blipFill>
              <a:blip r:embed="rId3"/>
              <a:stretch>
                <a:fillRect/>
              </a:stretch>
            </a:blipFill>
          </p:spPr>
        </p:sp>
        <p:sp>
          <p:nvSpPr>
            <p:cNvPr id="6" name="Freeform 6"/>
            <p:cNvSpPr/>
            <p:nvPr/>
          </p:nvSpPr>
          <p:spPr>
            <a:xfrm rot="-249659">
              <a:off x="301212" y="429734"/>
              <a:ext cx="4984104" cy="8483582"/>
            </a:xfrm>
            <a:custGeom>
              <a:avLst/>
              <a:gdLst/>
              <a:ahLst/>
              <a:cxnLst/>
              <a:rect l="l" t="t" r="r" b="b"/>
              <a:pathLst>
                <a:path w="4984104" h="8483582">
                  <a:moveTo>
                    <a:pt x="0" y="0"/>
                  </a:moveTo>
                  <a:lnTo>
                    <a:pt x="4984104" y="0"/>
                  </a:lnTo>
                  <a:lnTo>
                    <a:pt x="4984104" y="8483582"/>
                  </a:lnTo>
                  <a:lnTo>
                    <a:pt x="0" y="8483582"/>
                  </a:lnTo>
                  <a:lnTo>
                    <a:pt x="0" y="0"/>
                  </a:lnTo>
                  <a:close/>
                </a:path>
              </a:pathLst>
            </a:custGeom>
            <a:blipFill>
              <a:blip r:embed="rId4"/>
              <a:stretch>
                <a:fillRect/>
              </a:stretch>
            </a:blipFill>
          </p:spPr>
        </p:sp>
      </p:grpSp>
      <p:sp>
        <p:nvSpPr>
          <p:cNvPr id="8" name="Freeform 13"/>
          <p:cNvSpPr/>
          <p:nvPr/>
        </p:nvSpPr>
        <p:spPr>
          <a:xfrm rot="-1082040">
            <a:off x="15805359" y="7978461"/>
            <a:ext cx="2443092" cy="2353350"/>
          </a:xfrm>
          <a:custGeom>
            <a:avLst/>
            <a:gdLst/>
            <a:ahLst/>
            <a:cxnLst/>
            <a:rect l="l" t="t" r="r" b="b"/>
            <a:pathLst>
              <a:path w="2443092" h="2353350">
                <a:moveTo>
                  <a:pt x="0" y="0"/>
                </a:moveTo>
                <a:lnTo>
                  <a:pt x="2443093" y="0"/>
                </a:lnTo>
                <a:lnTo>
                  <a:pt x="2443093" y="2353350"/>
                </a:lnTo>
                <a:lnTo>
                  <a:pt x="0" y="2353350"/>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5" name="Freeform 2"/>
          <p:cNvSpPr/>
          <p:nvPr/>
        </p:nvSpPr>
        <p:spPr>
          <a:xfrm rot="10451478">
            <a:off x="510175" y="-342508"/>
            <a:ext cx="17135365" cy="11109634"/>
          </a:xfrm>
          <a:custGeom>
            <a:avLst/>
            <a:gdLst/>
            <a:ahLst/>
            <a:cxnLst/>
            <a:rect l="l" t="t" r="r" b="b"/>
            <a:pathLst>
              <a:path w="14830005" h="9732191">
                <a:moveTo>
                  <a:pt x="0" y="0"/>
                </a:moveTo>
                <a:lnTo>
                  <a:pt x="14830006" y="0"/>
                </a:lnTo>
                <a:lnTo>
                  <a:pt x="14830006" y="9732191"/>
                </a:lnTo>
                <a:lnTo>
                  <a:pt x="0" y="973219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 name="TextBox 2"/>
          <p:cNvSpPr txBox="1"/>
          <p:nvPr/>
        </p:nvSpPr>
        <p:spPr>
          <a:xfrm>
            <a:off x="9384464" y="1559465"/>
            <a:ext cx="7670260" cy="1203325"/>
          </a:xfrm>
          <a:prstGeom prst="rect">
            <a:avLst/>
          </a:prstGeom>
        </p:spPr>
        <p:txBody>
          <a:bodyPr lIns="0" tIns="0" rIns="0" bIns="0" rtlCol="0" anchor="t">
            <a:spAutoFit/>
          </a:bodyPr>
          <a:lstStyle/>
          <a:p>
            <a:pPr algn="l">
              <a:lnSpc>
                <a:spcPts val="9800"/>
              </a:lnSpc>
              <a:spcBef>
                <a:spcPct val="0"/>
              </a:spcBef>
            </a:pPr>
            <a:r>
              <a:rPr lang="en-US" sz="7000" dirty="0">
                <a:solidFill>
                  <a:srgbClr val="404181"/>
                </a:solidFill>
                <a:latin typeface="Bara TH" panose="02000000000000000000" charset="0"/>
                <a:ea typeface="Lazydog"/>
                <a:cs typeface="Bara TH" panose="02000000000000000000" charset="0"/>
                <a:sym typeface="Lazydog"/>
              </a:rPr>
              <a:t>VISUALISING</a:t>
            </a:r>
            <a:endParaRPr lang="en-US" sz="7000" dirty="0">
              <a:solidFill>
                <a:srgbClr val="404181"/>
              </a:solidFill>
              <a:latin typeface="Bara TH" panose="02000000000000000000" charset="0"/>
              <a:ea typeface="Lazydog"/>
              <a:cs typeface="Bara TH" panose="02000000000000000000" charset="0"/>
              <a:sym typeface="Lazydog"/>
            </a:endParaRPr>
          </a:p>
        </p:txBody>
      </p:sp>
      <p:sp>
        <p:nvSpPr>
          <p:cNvPr id="3" name="TextBox 3"/>
          <p:cNvSpPr txBox="1"/>
          <p:nvPr/>
        </p:nvSpPr>
        <p:spPr>
          <a:xfrm>
            <a:off x="6027823" y="3269710"/>
            <a:ext cx="11026902" cy="4266168"/>
          </a:xfrm>
          <a:prstGeom prst="rect">
            <a:avLst/>
          </a:prstGeom>
        </p:spPr>
        <p:txBody>
          <a:bodyPr wrap="square" lIns="0" tIns="0" rIns="0" bIns="0" rtlCol="0" anchor="t">
            <a:spAutoFit/>
          </a:bodyPr>
          <a:lstStyle/>
          <a:p>
            <a:pPr algn="l">
              <a:lnSpc>
                <a:spcPts val="4200"/>
              </a:lnSpc>
            </a:pPr>
            <a:r>
              <a:rPr lang="en-US" sz="3000" dirty="0">
                <a:solidFill>
                  <a:srgbClr val="404181"/>
                </a:solidFill>
                <a:latin typeface="Livvic"/>
                <a:ea typeface="Livvic"/>
                <a:cs typeface="Livvic"/>
                <a:sym typeface="Livvic"/>
              </a:rPr>
              <a:t>This technique involves creating mental images of the text while reading. It helps readers understand and remember information by making the material more concrete and personally meaningful. </a:t>
            </a:r>
            <a:endParaRPr lang="en-US" sz="3000" dirty="0">
              <a:solidFill>
                <a:srgbClr val="404181"/>
              </a:solidFill>
              <a:latin typeface="Livvic"/>
              <a:ea typeface="Livvic"/>
              <a:cs typeface="Livvic"/>
              <a:sym typeface="Livvic"/>
            </a:endParaRPr>
          </a:p>
          <a:p>
            <a:pPr algn="l">
              <a:lnSpc>
                <a:spcPts val="4200"/>
              </a:lnSpc>
            </a:pPr>
            <a:endParaRPr lang="en-US" sz="3000" dirty="0">
              <a:solidFill>
                <a:srgbClr val="404181"/>
              </a:solidFill>
              <a:latin typeface="Livvic"/>
              <a:ea typeface="Livvic"/>
              <a:cs typeface="Livvic"/>
              <a:sym typeface="Livvic"/>
            </a:endParaRPr>
          </a:p>
          <a:p>
            <a:pPr algn="l">
              <a:lnSpc>
                <a:spcPts val="4200"/>
              </a:lnSpc>
              <a:spcBef>
                <a:spcPct val="0"/>
              </a:spcBef>
            </a:pPr>
            <a:r>
              <a:rPr lang="en-US" sz="3000" dirty="0">
                <a:solidFill>
                  <a:srgbClr val="404181"/>
                </a:solidFill>
                <a:latin typeface="Livvic"/>
                <a:ea typeface="Livvic"/>
                <a:cs typeface="Livvic"/>
                <a:sym typeface="Livvic"/>
              </a:rPr>
              <a:t>For example, when reading a historical account, </a:t>
            </a:r>
            <a:r>
              <a:rPr lang="en-US" sz="3000" dirty="0" err="1">
                <a:solidFill>
                  <a:srgbClr val="404181"/>
                </a:solidFill>
                <a:latin typeface="Livvic"/>
                <a:ea typeface="Livvic"/>
                <a:cs typeface="Livvic"/>
                <a:sym typeface="Livvic"/>
              </a:rPr>
              <a:t>visualising</a:t>
            </a:r>
            <a:r>
              <a:rPr lang="en-US" sz="3000" dirty="0">
                <a:solidFill>
                  <a:srgbClr val="404181"/>
                </a:solidFill>
                <a:latin typeface="Livvic"/>
                <a:ea typeface="Livvic"/>
                <a:cs typeface="Livvic"/>
                <a:sym typeface="Livvic"/>
              </a:rPr>
              <a:t> the setting, characters, and events can help a reader better engage with and recall the material.</a:t>
            </a:r>
            <a:endParaRPr lang="en-US" sz="3000" dirty="0">
              <a:solidFill>
                <a:srgbClr val="404181"/>
              </a:solidFill>
              <a:latin typeface="Livvic"/>
              <a:ea typeface="Livvic"/>
              <a:cs typeface="Livvic"/>
              <a:sym typeface="Livvic"/>
            </a:endParaRPr>
          </a:p>
        </p:txBody>
      </p:sp>
      <p:sp>
        <p:nvSpPr>
          <p:cNvPr id="4" name="Freeform 4"/>
          <p:cNvSpPr/>
          <p:nvPr/>
        </p:nvSpPr>
        <p:spPr>
          <a:xfrm flipH="1">
            <a:off x="228600" y="1585533"/>
            <a:ext cx="5562600" cy="6752555"/>
          </a:xfrm>
          <a:custGeom>
            <a:avLst/>
            <a:gdLst/>
            <a:ahLst/>
            <a:cxnLst/>
            <a:rect l="l" t="t" r="r" b="b"/>
            <a:pathLst>
              <a:path w="7300059" h="6752555">
                <a:moveTo>
                  <a:pt x="7300059" y="0"/>
                </a:moveTo>
                <a:lnTo>
                  <a:pt x="0" y="0"/>
                </a:lnTo>
                <a:lnTo>
                  <a:pt x="0" y="6752554"/>
                </a:lnTo>
                <a:lnTo>
                  <a:pt x="7300059" y="6752554"/>
                </a:lnTo>
                <a:lnTo>
                  <a:pt x="7300059"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5" name="Freeform 2"/>
          <p:cNvSpPr/>
          <p:nvPr/>
        </p:nvSpPr>
        <p:spPr>
          <a:xfrm rot="10451478">
            <a:off x="-399748" y="-488500"/>
            <a:ext cx="19024706" cy="11428294"/>
          </a:xfrm>
          <a:custGeom>
            <a:avLst/>
            <a:gdLst/>
            <a:ahLst/>
            <a:cxnLst/>
            <a:rect l="l" t="t" r="r" b="b"/>
            <a:pathLst>
              <a:path w="14830005" h="9732191">
                <a:moveTo>
                  <a:pt x="0" y="0"/>
                </a:moveTo>
                <a:lnTo>
                  <a:pt x="14830006" y="0"/>
                </a:lnTo>
                <a:lnTo>
                  <a:pt x="14830006" y="9732191"/>
                </a:lnTo>
                <a:lnTo>
                  <a:pt x="0" y="973219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 name="TextBox 2"/>
          <p:cNvSpPr txBox="1"/>
          <p:nvPr/>
        </p:nvSpPr>
        <p:spPr>
          <a:xfrm>
            <a:off x="7086600" y="2247900"/>
            <a:ext cx="7989136" cy="1173847"/>
          </a:xfrm>
          <a:prstGeom prst="rect">
            <a:avLst/>
          </a:prstGeom>
        </p:spPr>
        <p:txBody>
          <a:bodyPr wrap="square" lIns="0" tIns="0" rIns="0" bIns="0" rtlCol="0" anchor="t">
            <a:spAutoFit/>
          </a:bodyPr>
          <a:lstStyle/>
          <a:p>
            <a:pPr algn="l">
              <a:lnSpc>
                <a:spcPts val="9800"/>
              </a:lnSpc>
              <a:spcBef>
                <a:spcPct val="0"/>
              </a:spcBef>
            </a:pPr>
            <a:r>
              <a:rPr lang="en-US" sz="7000" dirty="0">
                <a:solidFill>
                  <a:srgbClr val="404181"/>
                </a:solidFill>
                <a:latin typeface="Bara TH" panose="02000000000000000000" charset="0"/>
                <a:ea typeface="Lazydog"/>
                <a:cs typeface="Bara TH" panose="02000000000000000000" charset="0"/>
                <a:sym typeface="Lazydog"/>
              </a:rPr>
              <a:t>PRIOR KNOWLEDGE</a:t>
            </a:r>
            <a:endParaRPr lang="en-US" sz="7000" dirty="0">
              <a:solidFill>
                <a:srgbClr val="404181"/>
              </a:solidFill>
              <a:latin typeface="Bara TH" panose="02000000000000000000" charset="0"/>
              <a:ea typeface="Lazydog"/>
              <a:cs typeface="Bara TH" panose="02000000000000000000" charset="0"/>
              <a:sym typeface="Lazydog"/>
            </a:endParaRPr>
          </a:p>
        </p:txBody>
      </p:sp>
      <p:sp>
        <p:nvSpPr>
          <p:cNvPr id="3" name="TextBox 3"/>
          <p:cNvSpPr txBox="1"/>
          <p:nvPr/>
        </p:nvSpPr>
        <p:spPr>
          <a:xfrm>
            <a:off x="5334000" y="4458511"/>
            <a:ext cx="11644524" cy="3188950"/>
          </a:xfrm>
          <a:prstGeom prst="rect">
            <a:avLst/>
          </a:prstGeom>
        </p:spPr>
        <p:txBody>
          <a:bodyPr wrap="square" lIns="0" tIns="0" rIns="0" bIns="0" rtlCol="0" anchor="t">
            <a:spAutoFit/>
          </a:bodyPr>
          <a:lstStyle/>
          <a:p>
            <a:pPr algn="l">
              <a:lnSpc>
                <a:spcPts val="4200"/>
              </a:lnSpc>
            </a:pPr>
            <a:r>
              <a:rPr lang="en-US" sz="3000" dirty="0">
                <a:solidFill>
                  <a:srgbClr val="404181"/>
                </a:solidFill>
                <a:latin typeface="Livvic"/>
                <a:ea typeface="Livvic"/>
                <a:cs typeface="Livvic"/>
                <a:sym typeface="Livvic"/>
              </a:rPr>
              <a:t>This technique involves relating the text to one’s own experiences (text-to-self), to other texts (text-to-text), or to broader world events and issues (text-to-world). </a:t>
            </a:r>
            <a:endParaRPr lang="en-US" sz="3000" dirty="0">
              <a:solidFill>
                <a:srgbClr val="404181"/>
              </a:solidFill>
              <a:latin typeface="Livvic"/>
              <a:ea typeface="Livvic"/>
              <a:cs typeface="Livvic"/>
              <a:sym typeface="Livvic"/>
            </a:endParaRPr>
          </a:p>
          <a:p>
            <a:pPr algn="l">
              <a:lnSpc>
                <a:spcPts val="4200"/>
              </a:lnSpc>
            </a:pPr>
            <a:endParaRPr lang="en-US" sz="3000" dirty="0">
              <a:solidFill>
                <a:srgbClr val="404181"/>
              </a:solidFill>
              <a:latin typeface="Livvic"/>
              <a:ea typeface="Livvic"/>
              <a:cs typeface="Livvic"/>
              <a:sym typeface="Livvic"/>
            </a:endParaRPr>
          </a:p>
          <a:p>
            <a:pPr algn="l">
              <a:lnSpc>
                <a:spcPts val="4200"/>
              </a:lnSpc>
              <a:spcBef>
                <a:spcPct val="0"/>
              </a:spcBef>
            </a:pPr>
            <a:r>
              <a:rPr lang="en-US" sz="3000" dirty="0">
                <a:solidFill>
                  <a:srgbClr val="404181"/>
                </a:solidFill>
                <a:latin typeface="Livvic"/>
                <a:ea typeface="Livvic"/>
                <a:cs typeface="Livvic"/>
                <a:sym typeface="Livvic"/>
              </a:rPr>
              <a:t>This helps deepen understanding by situating the text within a larger context or personal relevance.</a:t>
            </a:r>
            <a:endParaRPr lang="en-US" sz="3000" dirty="0">
              <a:solidFill>
                <a:srgbClr val="404181"/>
              </a:solidFill>
              <a:latin typeface="Livvic"/>
              <a:ea typeface="Livvic"/>
              <a:cs typeface="Livvic"/>
              <a:sym typeface="Livvic"/>
            </a:endParaRPr>
          </a:p>
        </p:txBody>
      </p:sp>
      <p:sp>
        <p:nvSpPr>
          <p:cNvPr id="4" name="Freeform 4"/>
          <p:cNvSpPr/>
          <p:nvPr/>
        </p:nvSpPr>
        <p:spPr>
          <a:xfrm>
            <a:off x="685800" y="2476023"/>
            <a:ext cx="4545018" cy="5334954"/>
          </a:xfrm>
          <a:custGeom>
            <a:avLst/>
            <a:gdLst/>
            <a:ahLst/>
            <a:cxnLst/>
            <a:rect l="l" t="t" r="r" b="b"/>
            <a:pathLst>
              <a:path w="7108108" h="5793108">
                <a:moveTo>
                  <a:pt x="0" y="0"/>
                </a:moveTo>
                <a:lnTo>
                  <a:pt x="7108108" y="0"/>
                </a:lnTo>
                <a:lnTo>
                  <a:pt x="7108108" y="5793108"/>
                </a:lnTo>
                <a:lnTo>
                  <a:pt x="0" y="5793108"/>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5" name="Freeform 2"/>
          <p:cNvSpPr/>
          <p:nvPr/>
        </p:nvSpPr>
        <p:spPr>
          <a:xfrm rot="10451478">
            <a:off x="-114326" y="-701198"/>
            <a:ext cx="17630966" cy="12187628"/>
          </a:xfrm>
          <a:custGeom>
            <a:avLst/>
            <a:gdLst/>
            <a:ahLst/>
            <a:cxnLst/>
            <a:rect l="l" t="t" r="r" b="b"/>
            <a:pathLst>
              <a:path w="14830005" h="9732191">
                <a:moveTo>
                  <a:pt x="0" y="0"/>
                </a:moveTo>
                <a:lnTo>
                  <a:pt x="14830006" y="0"/>
                </a:lnTo>
                <a:lnTo>
                  <a:pt x="14830006" y="9732191"/>
                </a:lnTo>
                <a:lnTo>
                  <a:pt x="0" y="973219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 name="TextBox 2"/>
          <p:cNvSpPr txBox="1"/>
          <p:nvPr/>
        </p:nvSpPr>
        <p:spPr>
          <a:xfrm>
            <a:off x="2362200" y="1702340"/>
            <a:ext cx="7670260" cy="1203325"/>
          </a:xfrm>
          <a:prstGeom prst="rect">
            <a:avLst/>
          </a:prstGeom>
        </p:spPr>
        <p:txBody>
          <a:bodyPr lIns="0" tIns="0" rIns="0" bIns="0" rtlCol="0" anchor="t">
            <a:spAutoFit/>
          </a:bodyPr>
          <a:lstStyle/>
          <a:p>
            <a:pPr algn="l">
              <a:lnSpc>
                <a:spcPts val="9800"/>
              </a:lnSpc>
              <a:spcBef>
                <a:spcPct val="0"/>
              </a:spcBef>
            </a:pPr>
            <a:r>
              <a:rPr lang="en-US" sz="7000" dirty="0">
                <a:solidFill>
                  <a:srgbClr val="404181"/>
                </a:solidFill>
                <a:latin typeface="Bara TH" panose="02000000000000000000" charset="0"/>
                <a:ea typeface="Lazydog"/>
                <a:cs typeface="Bara TH" panose="02000000000000000000" charset="0"/>
                <a:sym typeface="Lazydog"/>
              </a:rPr>
              <a:t>QUESTIONING</a:t>
            </a:r>
            <a:endParaRPr lang="en-US" sz="7000" dirty="0">
              <a:solidFill>
                <a:srgbClr val="404181"/>
              </a:solidFill>
              <a:latin typeface="Bara TH" panose="02000000000000000000" charset="0"/>
              <a:ea typeface="Lazydog"/>
              <a:cs typeface="Bara TH" panose="02000000000000000000" charset="0"/>
              <a:sym typeface="Lazydog"/>
            </a:endParaRPr>
          </a:p>
        </p:txBody>
      </p:sp>
      <p:sp>
        <p:nvSpPr>
          <p:cNvPr id="3" name="TextBox 3"/>
          <p:cNvSpPr txBox="1"/>
          <p:nvPr/>
        </p:nvSpPr>
        <p:spPr>
          <a:xfrm>
            <a:off x="794020" y="3279720"/>
            <a:ext cx="11550380" cy="3727559"/>
          </a:xfrm>
          <a:prstGeom prst="rect">
            <a:avLst/>
          </a:prstGeom>
        </p:spPr>
        <p:txBody>
          <a:bodyPr wrap="square" lIns="0" tIns="0" rIns="0" bIns="0" rtlCol="0" anchor="t">
            <a:spAutoFit/>
          </a:bodyPr>
          <a:lstStyle/>
          <a:p>
            <a:pPr algn="l">
              <a:lnSpc>
                <a:spcPts val="4200"/>
              </a:lnSpc>
            </a:pPr>
            <a:r>
              <a:rPr lang="en-US" sz="3000" dirty="0">
                <a:solidFill>
                  <a:srgbClr val="404181"/>
                </a:solidFill>
                <a:latin typeface="Livvic"/>
                <a:ea typeface="Livvic"/>
                <a:cs typeface="Livvic"/>
                <a:sym typeface="Livvic"/>
              </a:rPr>
              <a:t>This technique is when active readers ask questions about the text before, during, and after reading. </a:t>
            </a:r>
            <a:endParaRPr lang="en-US" sz="3000" dirty="0">
              <a:solidFill>
                <a:srgbClr val="404181"/>
              </a:solidFill>
              <a:latin typeface="Livvic"/>
              <a:ea typeface="Livvic"/>
              <a:cs typeface="Livvic"/>
              <a:sym typeface="Livvic"/>
            </a:endParaRPr>
          </a:p>
          <a:p>
            <a:pPr algn="l">
              <a:lnSpc>
                <a:spcPts val="4200"/>
              </a:lnSpc>
            </a:pPr>
            <a:endParaRPr lang="en-US" sz="3000" dirty="0">
              <a:solidFill>
                <a:srgbClr val="404181"/>
              </a:solidFill>
              <a:latin typeface="Livvic"/>
              <a:ea typeface="Livvic"/>
              <a:cs typeface="Livvic"/>
              <a:sym typeface="Livvic"/>
            </a:endParaRPr>
          </a:p>
          <a:p>
            <a:pPr algn="l">
              <a:lnSpc>
                <a:spcPts val="4200"/>
              </a:lnSpc>
            </a:pPr>
            <a:r>
              <a:rPr lang="en-US" sz="3000" dirty="0">
                <a:solidFill>
                  <a:srgbClr val="404181"/>
                </a:solidFill>
                <a:latin typeface="Livvic"/>
                <a:ea typeface="Livvic"/>
                <a:cs typeface="Livvic"/>
                <a:sym typeface="Livvic"/>
              </a:rPr>
              <a:t>Questions might concern the author’s purpose, the credibility of the information, or the implications of the ideas presented. </a:t>
            </a:r>
            <a:endParaRPr lang="en-US" sz="3000" dirty="0">
              <a:solidFill>
                <a:srgbClr val="404181"/>
              </a:solidFill>
              <a:latin typeface="Livvic"/>
              <a:ea typeface="Livvic"/>
              <a:cs typeface="Livvic"/>
              <a:sym typeface="Livvic"/>
            </a:endParaRPr>
          </a:p>
          <a:p>
            <a:pPr algn="l">
              <a:lnSpc>
                <a:spcPts val="4200"/>
              </a:lnSpc>
            </a:pPr>
            <a:endParaRPr lang="en-US" sz="3000" dirty="0">
              <a:solidFill>
                <a:srgbClr val="404181"/>
              </a:solidFill>
              <a:latin typeface="Livvic"/>
              <a:ea typeface="Livvic"/>
              <a:cs typeface="Livvic"/>
              <a:sym typeface="Livvic"/>
            </a:endParaRPr>
          </a:p>
          <a:p>
            <a:pPr algn="l">
              <a:lnSpc>
                <a:spcPts val="4200"/>
              </a:lnSpc>
              <a:spcBef>
                <a:spcPct val="0"/>
              </a:spcBef>
            </a:pPr>
            <a:r>
              <a:rPr lang="en-US" sz="3000" dirty="0">
                <a:solidFill>
                  <a:srgbClr val="404181"/>
                </a:solidFill>
                <a:latin typeface="Livvic"/>
                <a:ea typeface="Livvic"/>
                <a:cs typeface="Livvic"/>
                <a:sym typeface="Livvic"/>
              </a:rPr>
              <a:t>This encourages deeper engagement with the material.</a:t>
            </a:r>
            <a:endParaRPr lang="en-US" sz="3000" dirty="0">
              <a:solidFill>
                <a:srgbClr val="404181"/>
              </a:solidFill>
              <a:latin typeface="Livvic"/>
              <a:ea typeface="Livvic"/>
              <a:cs typeface="Livvic"/>
              <a:sym typeface="Livvic"/>
            </a:endParaRPr>
          </a:p>
        </p:txBody>
      </p:sp>
      <p:sp>
        <p:nvSpPr>
          <p:cNvPr id="4" name="Freeform 4"/>
          <p:cNvSpPr/>
          <p:nvPr/>
        </p:nvSpPr>
        <p:spPr>
          <a:xfrm>
            <a:off x="12344400" y="2019300"/>
            <a:ext cx="5943600" cy="6021541"/>
          </a:xfrm>
          <a:custGeom>
            <a:avLst/>
            <a:gdLst/>
            <a:ahLst/>
            <a:cxnLst/>
            <a:rect l="l" t="t" r="r" b="b"/>
            <a:pathLst>
              <a:path w="7546175" h="7162491">
                <a:moveTo>
                  <a:pt x="0" y="0"/>
                </a:moveTo>
                <a:lnTo>
                  <a:pt x="7546175" y="0"/>
                </a:lnTo>
                <a:lnTo>
                  <a:pt x="7546175" y="7162490"/>
                </a:lnTo>
                <a:lnTo>
                  <a:pt x="0" y="7162490"/>
                </a:lnTo>
                <a:lnTo>
                  <a:pt x="0" y="0"/>
                </a:lnTo>
                <a:close/>
              </a:path>
            </a:pathLst>
          </a:custGeom>
          <a:blipFill>
            <a:blip r:embed="rId3"/>
            <a:stretch>
              <a:fillRect t="-176" b="-176"/>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20835</Words>
  <Application>WPS Presentation</Application>
  <PresentationFormat>Custom</PresentationFormat>
  <Paragraphs>416</Paragraphs>
  <Slides>50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50</vt:i4>
      </vt:variant>
    </vt:vector>
  </HeadingPairs>
  <TitlesOfParts>
    <vt:vector size="66" baseType="lpstr">
      <vt:lpstr>Arial</vt:lpstr>
      <vt:lpstr>SimSun</vt:lpstr>
      <vt:lpstr>Wingdings</vt:lpstr>
      <vt:lpstr>Bara TH</vt:lpstr>
      <vt:lpstr>Arial</vt:lpstr>
      <vt:lpstr>Livvic</vt:lpstr>
      <vt:lpstr>Bara TH</vt:lpstr>
      <vt:lpstr>Lazydog</vt:lpstr>
      <vt:lpstr>Microsoft YaHei</vt:lpstr>
      <vt:lpstr>Arial Unicode MS</vt:lpstr>
      <vt:lpstr>Calibri</vt:lpstr>
      <vt:lpstr>Symbol</vt:lpstr>
      <vt:lpstr>Times New Roman</vt:lpstr>
      <vt:lpstr>Mangal</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Comprehension Strategies Education Presentation in Colorful Hand drawn Vibrant Style</dc:title>
  <dc:creator>Khusb</dc:creator>
  <cp:lastModifiedBy>Rajni Arora</cp:lastModifiedBy>
  <cp:revision>15</cp:revision>
  <dcterms:created xsi:type="dcterms:W3CDTF">2006-08-16T00:00:00Z</dcterms:created>
  <dcterms:modified xsi:type="dcterms:W3CDTF">2024-07-30T17:36:01Z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45441D7BF0BA424AAD6A035B84A9411B_13</vt:lpwstr>
  </property>
  <property fmtid="{D5CDD505-2E9C-101B-9397-08002B2CF9AE}" pid="3" name="KSOProductBuildVer">
    <vt:lpwstr>1033-12.2.0.17153</vt:lpwstr>
  </property>
</Properties>
</file>